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  <p:sldMasterId id="2147483678" r:id="rId3"/>
    <p:sldMasterId id="2147483708" r:id="rId4"/>
    <p:sldMasterId id="2147483718" r:id="rId5"/>
  </p:sldMasterIdLst>
  <p:notesMasterIdLst>
    <p:notesMasterId r:id="rId37"/>
  </p:notesMasterIdLst>
  <p:sldIdLst>
    <p:sldId id="281" r:id="rId6"/>
    <p:sldId id="287" r:id="rId7"/>
    <p:sldId id="270" r:id="rId8"/>
    <p:sldId id="451" r:id="rId9"/>
    <p:sldId id="296" r:id="rId10"/>
    <p:sldId id="454" r:id="rId11"/>
    <p:sldId id="455" r:id="rId12"/>
    <p:sldId id="320" r:id="rId13"/>
    <p:sldId id="271" r:id="rId14"/>
    <p:sldId id="426" r:id="rId15"/>
    <p:sldId id="452" r:id="rId16"/>
    <p:sldId id="453" r:id="rId17"/>
    <p:sldId id="425" r:id="rId18"/>
    <p:sldId id="427" r:id="rId19"/>
    <p:sldId id="428" r:id="rId20"/>
    <p:sldId id="429" r:id="rId21"/>
    <p:sldId id="465" r:id="rId22"/>
    <p:sldId id="430" r:id="rId23"/>
    <p:sldId id="464" r:id="rId24"/>
    <p:sldId id="456" r:id="rId25"/>
    <p:sldId id="457" r:id="rId26"/>
    <p:sldId id="458" r:id="rId27"/>
    <p:sldId id="424" r:id="rId28"/>
    <p:sldId id="333" r:id="rId29"/>
    <p:sldId id="434" r:id="rId30"/>
    <p:sldId id="459" r:id="rId31"/>
    <p:sldId id="460" r:id="rId32"/>
    <p:sldId id="461" r:id="rId33"/>
    <p:sldId id="462" r:id="rId34"/>
    <p:sldId id="463" r:id="rId35"/>
    <p:sldId id="29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7FF"/>
    <a:srgbClr val="000000"/>
    <a:srgbClr val="1D41D5"/>
    <a:srgbClr val="4472C4"/>
    <a:srgbClr val="16275D"/>
    <a:srgbClr val="0C1745"/>
    <a:srgbClr val="0C1846"/>
    <a:srgbClr val="13245A"/>
    <a:srgbClr val="7F7F7F"/>
    <a:srgbClr val="51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DBF9F-B1CF-4547-9769-368290946D70}" type="datetimeFigureOut">
              <a:rPr lang="zh-CN" altLang="en-US" smtClean="0"/>
              <a:t>2021/8/24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CFDA8-213B-4958-9ED3-3E0EBD593D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3040865"/>
            <a:ext cx="7888553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40858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6005" y="2042156"/>
            <a:ext cx="2314274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2019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3040865"/>
            <a:ext cx="7888553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40858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6005" y="2042156"/>
            <a:ext cx="2314274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2019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2596365"/>
            <a:ext cx="10167895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  <a:r>
              <a:rPr lang="en-US" altLang="zh-CN" dirty="0"/>
              <a:t>(</a:t>
            </a:r>
            <a:r>
              <a:rPr lang="zh-CN" altLang="en-US" dirty="0"/>
              <a:t>单行版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36413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8" y="0"/>
            <a:ext cx="7320724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48236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41854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35471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290884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8401" y="522705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510124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438818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37069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301907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733316" y="5238079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7" y="0"/>
            <a:ext cx="7320723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89597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83214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76832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70449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92373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852426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784300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715515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动物, 户外, 天空, 深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5" b="31145"/>
          <a:stretch>
            <a:fillRect/>
          </a:stretch>
        </p:blipFill>
        <p:spPr>
          <a:xfrm>
            <a:off x="0" y="2135908"/>
            <a:ext cx="12192000" cy="2586182"/>
          </a:xfrm>
          <a:custGeom>
            <a:avLst/>
            <a:gdLst>
              <a:gd name="connsiteX0" fmla="*/ 0 w 12192000"/>
              <a:gd name="connsiteY0" fmla="*/ 0 h 2586182"/>
              <a:gd name="connsiteX1" fmla="*/ 12192000 w 12192000"/>
              <a:gd name="connsiteY1" fmla="*/ 0 h 2586182"/>
              <a:gd name="connsiteX2" fmla="*/ 12192000 w 12192000"/>
              <a:gd name="connsiteY2" fmla="*/ 2586182 h 2586182"/>
              <a:gd name="connsiteX3" fmla="*/ 0 w 12192000"/>
              <a:gd name="connsiteY3" fmla="*/ 2586182 h 258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6182">
                <a:moveTo>
                  <a:pt x="0" y="0"/>
                </a:moveTo>
                <a:lnTo>
                  <a:pt x="12192000" y="0"/>
                </a:lnTo>
                <a:lnTo>
                  <a:pt x="12192000" y="2586182"/>
                </a:lnTo>
                <a:lnTo>
                  <a:pt x="0" y="2586182"/>
                </a:lnTo>
                <a:close/>
              </a:path>
            </a:pathLst>
          </a:custGeom>
        </p:spPr>
      </p:pic>
      <p:sp>
        <p:nvSpPr>
          <p:cNvPr id="7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81636" y="2932893"/>
            <a:ext cx="5221201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过渡页的标题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87431" y="2883045"/>
            <a:ext cx="257735" cy="9877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|</a:t>
            </a:r>
            <a:endParaRPr lang="zh-CN" altLang="en-US" dirty="0"/>
          </a:p>
        </p:txBody>
      </p:sp>
      <p:pic>
        <p:nvPicPr>
          <p:cNvPr id="8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13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938348" y="2942418"/>
            <a:ext cx="939800" cy="98776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591636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9829743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600872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16200000">
            <a:off x="3434977" y="-1978167"/>
            <a:ext cx="5401190" cy="12271143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pic>
        <p:nvPicPr>
          <p:cNvPr id="22" name="图片 21" descr="图片包含 动物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/>
          <a:stretch>
            <a:fillRect/>
          </a:stretch>
        </p:blipFill>
        <p:spPr>
          <a:xfrm rot="3115645">
            <a:off x="2622906" y="1998179"/>
            <a:ext cx="7025329" cy="7293837"/>
          </a:xfrm>
          <a:custGeom>
            <a:avLst/>
            <a:gdLst>
              <a:gd name="connsiteX0" fmla="*/ 0 w 7025329"/>
              <a:gd name="connsiteY0" fmla="*/ 0 h 7293837"/>
              <a:gd name="connsiteX1" fmla="*/ 7025329 w 7025329"/>
              <a:gd name="connsiteY1" fmla="*/ 0 h 7293837"/>
              <a:gd name="connsiteX2" fmla="*/ 7025329 w 7025329"/>
              <a:gd name="connsiteY2" fmla="*/ 1154239 h 7293837"/>
              <a:gd name="connsiteX3" fmla="*/ 6504049 w 7025329"/>
              <a:gd name="connsiteY3" fmla="*/ 1819707 h 7293837"/>
              <a:gd name="connsiteX4" fmla="*/ 6492053 w 7025329"/>
              <a:gd name="connsiteY4" fmla="*/ 1810309 h 7293837"/>
              <a:gd name="connsiteX5" fmla="*/ 2295832 w 7025329"/>
              <a:gd name="connsiteY5" fmla="*/ 7167225 h 7293837"/>
              <a:gd name="connsiteX6" fmla="*/ 2457466 w 7025329"/>
              <a:gd name="connsiteY6" fmla="*/ 7293837 h 7293837"/>
              <a:gd name="connsiteX7" fmla="*/ 0 w 7025329"/>
              <a:gd name="connsiteY7" fmla="*/ 7293837 h 729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5329" h="7293837">
                <a:moveTo>
                  <a:pt x="0" y="0"/>
                </a:moveTo>
                <a:lnTo>
                  <a:pt x="7025329" y="0"/>
                </a:lnTo>
                <a:lnTo>
                  <a:pt x="7025329" y="1154239"/>
                </a:lnTo>
                <a:lnTo>
                  <a:pt x="6504049" y="1819707"/>
                </a:lnTo>
                <a:lnTo>
                  <a:pt x="6492053" y="1810309"/>
                </a:lnTo>
                <a:lnTo>
                  <a:pt x="2295832" y="7167225"/>
                </a:lnTo>
                <a:lnTo>
                  <a:pt x="2457466" y="7293837"/>
                </a:lnTo>
                <a:lnTo>
                  <a:pt x="0" y="729383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4519322" y="2253173"/>
            <a:ext cx="3238119" cy="1026679"/>
            <a:chOff x="4006840" y="2990910"/>
            <a:chExt cx="3238119" cy="1026679"/>
          </a:xfrm>
        </p:grpSpPr>
        <p:sp>
          <p:nvSpPr>
            <p:cNvPr id="14" name="文本框 13"/>
            <p:cNvSpPr txBox="1"/>
            <p:nvPr userDrawn="1"/>
          </p:nvSpPr>
          <p:spPr>
            <a:xfrm>
              <a:off x="4006840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 flip="none" rotWithShape="1"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gradFill flip="none" rotWithShape="1"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4393006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492544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5386793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>
            <a:xfrm>
              <a:off x="589706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6336246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6712524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3040865"/>
            <a:ext cx="7888553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40858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6005" y="2042156"/>
            <a:ext cx="2314274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2019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2596365"/>
            <a:ext cx="10167895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  <a:r>
              <a:rPr lang="en-US" altLang="zh-CN" dirty="0"/>
              <a:t>(</a:t>
            </a:r>
            <a:r>
              <a:rPr lang="zh-CN" altLang="en-US" dirty="0"/>
              <a:t>单行版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36413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2596365"/>
            <a:ext cx="10167895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  <a:r>
              <a:rPr lang="en-US" altLang="zh-CN" dirty="0"/>
              <a:t>(</a:t>
            </a:r>
            <a:r>
              <a:rPr lang="zh-CN" altLang="en-US" dirty="0"/>
              <a:t>单行版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36413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8" y="0"/>
            <a:ext cx="7320724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48236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41854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35471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290884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8401" y="522705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510124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438818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37069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301907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733316" y="5238079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7" y="0"/>
            <a:ext cx="7320723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89597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83214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76832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70449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92373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852426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784300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715515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动物, 户外, 天空, 深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5" b="31145"/>
          <a:stretch>
            <a:fillRect/>
          </a:stretch>
        </p:blipFill>
        <p:spPr>
          <a:xfrm>
            <a:off x="0" y="2135908"/>
            <a:ext cx="12192000" cy="2586182"/>
          </a:xfrm>
          <a:custGeom>
            <a:avLst/>
            <a:gdLst>
              <a:gd name="connsiteX0" fmla="*/ 0 w 12192000"/>
              <a:gd name="connsiteY0" fmla="*/ 0 h 2586182"/>
              <a:gd name="connsiteX1" fmla="*/ 12192000 w 12192000"/>
              <a:gd name="connsiteY1" fmla="*/ 0 h 2586182"/>
              <a:gd name="connsiteX2" fmla="*/ 12192000 w 12192000"/>
              <a:gd name="connsiteY2" fmla="*/ 2586182 h 2586182"/>
              <a:gd name="connsiteX3" fmla="*/ 0 w 12192000"/>
              <a:gd name="connsiteY3" fmla="*/ 2586182 h 258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6182">
                <a:moveTo>
                  <a:pt x="0" y="0"/>
                </a:moveTo>
                <a:lnTo>
                  <a:pt x="12192000" y="0"/>
                </a:lnTo>
                <a:lnTo>
                  <a:pt x="12192000" y="2586182"/>
                </a:lnTo>
                <a:lnTo>
                  <a:pt x="0" y="2586182"/>
                </a:lnTo>
                <a:close/>
              </a:path>
            </a:pathLst>
          </a:custGeom>
        </p:spPr>
      </p:pic>
      <p:sp>
        <p:nvSpPr>
          <p:cNvPr id="7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81636" y="2932893"/>
            <a:ext cx="5221201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过渡页的标题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87431" y="2883045"/>
            <a:ext cx="257735" cy="9877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|</a:t>
            </a:r>
            <a:endParaRPr lang="zh-CN" altLang="en-US" dirty="0"/>
          </a:p>
        </p:txBody>
      </p:sp>
      <p:pic>
        <p:nvPicPr>
          <p:cNvPr id="8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13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938348" y="2942418"/>
            <a:ext cx="939800" cy="98776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591636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9829743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600872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16200000">
            <a:off x="3434977" y="-1978167"/>
            <a:ext cx="5401190" cy="12271143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pic>
        <p:nvPicPr>
          <p:cNvPr id="22" name="图片 21" descr="图片包含 动物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/>
          <a:stretch>
            <a:fillRect/>
          </a:stretch>
        </p:blipFill>
        <p:spPr>
          <a:xfrm rot="3115645">
            <a:off x="2622906" y="1998179"/>
            <a:ext cx="7025329" cy="7293837"/>
          </a:xfrm>
          <a:custGeom>
            <a:avLst/>
            <a:gdLst>
              <a:gd name="connsiteX0" fmla="*/ 0 w 7025329"/>
              <a:gd name="connsiteY0" fmla="*/ 0 h 7293837"/>
              <a:gd name="connsiteX1" fmla="*/ 7025329 w 7025329"/>
              <a:gd name="connsiteY1" fmla="*/ 0 h 7293837"/>
              <a:gd name="connsiteX2" fmla="*/ 7025329 w 7025329"/>
              <a:gd name="connsiteY2" fmla="*/ 1154239 h 7293837"/>
              <a:gd name="connsiteX3" fmla="*/ 6504049 w 7025329"/>
              <a:gd name="connsiteY3" fmla="*/ 1819707 h 7293837"/>
              <a:gd name="connsiteX4" fmla="*/ 6492053 w 7025329"/>
              <a:gd name="connsiteY4" fmla="*/ 1810309 h 7293837"/>
              <a:gd name="connsiteX5" fmla="*/ 2295832 w 7025329"/>
              <a:gd name="connsiteY5" fmla="*/ 7167225 h 7293837"/>
              <a:gd name="connsiteX6" fmla="*/ 2457466 w 7025329"/>
              <a:gd name="connsiteY6" fmla="*/ 7293837 h 7293837"/>
              <a:gd name="connsiteX7" fmla="*/ 0 w 7025329"/>
              <a:gd name="connsiteY7" fmla="*/ 7293837 h 729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5329" h="7293837">
                <a:moveTo>
                  <a:pt x="0" y="0"/>
                </a:moveTo>
                <a:lnTo>
                  <a:pt x="7025329" y="0"/>
                </a:lnTo>
                <a:lnTo>
                  <a:pt x="7025329" y="1154239"/>
                </a:lnTo>
                <a:lnTo>
                  <a:pt x="6504049" y="1819707"/>
                </a:lnTo>
                <a:lnTo>
                  <a:pt x="6492053" y="1810309"/>
                </a:lnTo>
                <a:lnTo>
                  <a:pt x="2295832" y="7167225"/>
                </a:lnTo>
                <a:lnTo>
                  <a:pt x="2457466" y="7293837"/>
                </a:lnTo>
                <a:lnTo>
                  <a:pt x="0" y="729383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4519322" y="2253173"/>
            <a:ext cx="3238119" cy="1026679"/>
            <a:chOff x="4006840" y="2990910"/>
            <a:chExt cx="3238119" cy="1026679"/>
          </a:xfrm>
        </p:grpSpPr>
        <p:sp>
          <p:nvSpPr>
            <p:cNvPr id="14" name="文本框 13"/>
            <p:cNvSpPr txBox="1"/>
            <p:nvPr userDrawn="1"/>
          </p:nvSpPr>
          <p:spPr>
            <a:xfrm>
              <a:off x="4006840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 flip="none" rotWithShape="1"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gradFill flip="none" rotWithShape="1"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4393006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492544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5386793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>
            <a:xfrm>
              <a:off x="589706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6336246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6712524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3040865"/>
            <a:ext cx="7888553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40858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6005" y="2042156"/>
            <a:ext cx="2314274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2019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2596365"/>
            <a:ext cx="10167895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  <a:r>
              <a:rPr lang="en-US" altLang="zh-CN" dirty="0"/>
              <a:t>(</a:t>
            </a:r>
            <a:r>
              <a:rPr lang="zh-CN" altLang="en-US" dirty="0"/>
              <a:t>单行版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36413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8" y="0"/>
            <a:ext cx="7320724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48236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41854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35471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290884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8401" y="522705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510124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438818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37069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301907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733316" y="5238079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8" y="0"/>
            <a:ext cx="7320724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48236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41854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35471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290884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8401" y="522705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510124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438818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37069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301907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733316" y="5238079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7" y="0"/>
            <a:ext cx="7320723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89597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83214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76832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70449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92373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852426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784300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715515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动物, 户外, 天空, 深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5" b="31145"/>
          <a:stretch>
            <a:fillRect/>
          </a:stretch>
        </p:blipFill>
        <p:spPr>
          <a:xfrm>
            <a:off x="0" y="2135908"/>
            <a:ext cx="12192000" cy="2586182"/>
          </a:xfrm>
          <a:custGeom>
            <a:avLst/>
            <a:gdLst>
              <a:gd name="connsiteX0" fmla="*/ 0 w 12192000"/>
              <a:gd name="connsiteY0" fmla="*/ 0 h 2586182"/>
              <a:gd name="connsiteX1" fmla="*/ 12192000 w 12192000"/>
              <a:gd name="connsiteY1" fmla="*/ 0 h 2586182"/>
              <a:gd name="connsiteX2" fmla="*/ 12192000 w 12192000"/>
              <a:gd name="connsiteY2" fmla="*/ 2586182 h 2586182"/>
              <a:gd name="connsiteX3" fmla="*/ 0 w 12192000"/>
              <a:gd name="connsiteY3" fmla="*/ 2586182 h 258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6182">
                <a:moveTo>
                  <a:pt x="0" y="0"/>
                </a:moveTo>
                <a:lnTo>
                  <a:pt x="12192000" y="0"/>
                </a:lnTo>
                <a:lnTo>
                  <a:pt x="12192000" y="2586182"/>
                </a:lnTo>
                <a:lnTo>
                  <a:pt x="0" y="2586182"/>
                </a:lnTo>
                <a:close/>
              </a:path>
            </a:pathLst>
          </a:custGeom>
        </p:spPr>
      </p:pic>
      <p:sp>
        <p:nvSpPr>
          <p:cNvPr id="7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81636" y="2932893"/>
            <a:ext cx="5221201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过渡页的标题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87431" y="2883045"/>
            <a:ext cx="257735" cy="9877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|</a:t>
            </a:r>
            <a:endParaRPr lang="zh-CN" altLang="en-US" dirty="0"/>
          </a:p>
        </p:txBody>
      </p:sp>
      <p:pic>
        <p:nvPicPr>
          <p:cNvPr id="8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13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938348" y="2942418"/>
            <a:ext cx="939800" cy="98776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591636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9829743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600872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16200000">
            <a:off x="3434977" y="-1978167"/>
            <a:ext cx="5401190" cy="12271143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pic>
        <p:nvPicPr>
          <p:cNvPr id="22" name="图片 21" descr="图片包含 动物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/>
          <a:stretch>
            <a:fillRect/>
          </a:stretch>
        </p:blipFill>
        <p:spPr>
          <a:xfrm rot="3115645">
            <a:off x="2622906" y="1998179"/>
            <a:ext cx="7025329" cy="7293837"/>
          </a:xfrm>
          <a:custGeom>
            <a:avLst/>
            <a:gdLst>
              <a:gd name="connsiteX0" fmla="*/ 0 w 7025329"/>
              <a:gd name="connsiteY0" fmla="*/ 0 h 7293837"/>
              <a:gd name="connsiteX1" fmla="*/ 7025329 w 7025329"/>
              <a:gd name="connsiteY1" fmla="*/ 0 h 7293837"/>
              <a:gd name="connsiteX2" fmla="*/ 7025329 w 7025329"/>
              <a:gd name="connsiteY2" fmla="*/ 1154239 h 7293837"/>
              <a:gd name="connsiteX3" fmla="*/ 6504049 w 7025329"/>
              <a:gd name="connsiteY3" fmla="*/ 1819707 h 7293837"/>
              <a:gd name="connsiteX4" fmla="*/ 6492053 w 7025329"/>
              <a:gd name="connsiteY4" fmla="*/ 1810309 h 7293837"/>
              <a:gd name="connsiteX5" fmla="*/ 2295832 w 7025329"/>
              <a:gd name="connsiteY5" fmla="*/ 7167225 h 7293837"/>
              <a:gd name="connsiteX6" fmla="*/ 2457466 w 7025329"/>
              <a:gd name="connsiteY6" fmla="*/ 7293837 h 7293837"/>
              <a:gd name="connsiteX7" fmla="*/ 0 w 7025329"/>
              <a:gd name="connsiteY7" fmla="*/ 7293837 h 729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5329" h="7293837">
                <a:moveTo>
                  <a:pt x="0" y="0"/>
                </a:moveTo>
                <a:lnTo>
                  <a:pt x="7025329" y="0"/>
                </a:lnTo>
                <a:lnTo>
                  <a:pt x="7025329" y="1154239"/>
                </a:lnTo>
                <a:lnTo>
                  <a:pt x="6504049" y="1819707"/>
                </a:lnTo>
                <a:lnTo>
                  <a:pt x="6492053" y="1810309"/>
                </a:lnTo>
                <a:lnTo>
                  <a:pt x="2295832" y="7167225"/>
                </a:lnTo>
                <a:lnTo>
                  <a:pt x="2457466" y="7293837"/>
                </a:lnTo>
                <a:lnTo>
                  <a:pt x="0" y="729383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4519322" y="2253173"/>
            <a:ext cx="3238119" cy="1026679"/>
            <a:chOff x="4006840" y="2990910"/>
            <a:chExt cx="3238119" cy="1026679"/>
          </a:xfrm>
        </p:grpSpPr>
        <p:sp>
          <p:nvSpPr>
            <p:cNvPr id="14" name="文本框 13"/>
            <p:cNvSpPr txBox="1"/>
            <p:nvPr userDrawn="1"/>
          </p:nvSpPr>
          <p:spPr>
            <a:xfrm>
              <a:off x="4006840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 flip="none" rotWithShape="1"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gradFill flip="none" rotWithShape="1"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4393006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492544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5386793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>
            <a:xfrm>
              <a:off x="589706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6336246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6712524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3040865"/>
            <a:ext cx="7888553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40858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6005" y="2042156"/>
            <a:ext cx="2314274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2019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2596365"/>
            <a:ext cx="10167895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  <a:r>
              <a:rPr lang="en-US" altLang="zh-CN" dirty="0"/>
              <a:t>(</a:t>
            </a:r>
            <a:r>
              <a:rPr lang="zh-CN" altLang="en-US" dirty="0"/>
              <a:t>单行版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36413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8" y="0"/>
            <a:ext cx="7320724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48236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41854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35471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290884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8401" y="522705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510124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438818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37069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301907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733316" y="5238079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7" y="0"/>
            <a:ext cx="7320723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89597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83214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76832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70449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92373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852426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784300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715515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7" y="0"/>
            <a:ext cx="7320723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89597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83214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76832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70449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92373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852426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784300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715515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动物, 户外, 天空, 深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5" b="31145"/>
          <a:stretch>
            <a:fillRect/>
          </a:stretch>
        </p:blipFill>
        <p:spPr>
          <a:xfrm>
            <a:off x="0" y="2135908"/>
            <a:ext cx="12192000" cy="2586182"/>
          </a:xfrm>
          <a:custGeom>
            <a:avLst/>
            <a:gdLst>
              <a:gd name="connsiteX0" fmla="*/ 0 w 12192000"/>
              <a:gd name="connsiteY0" fmla="*/ 0 h 2586182"/>
              <a:gd name="connsiteX1" fmla="*/ 12192000 w 12192000"/>
              <a:gd name="connsiteY1" fmla="*/ 0 h 2586182"/>
              <a:gd name="connsiteX2" fmla="*/ 12192000 w 12192000"/>
              <a:gd name="connsiteY2" fmla="*/ 2586182 h 2586182"/>
              <a:gd name="connsiteX3" fmla="*/ 0 w 12192000"/>
              <a:gd name="connsiteY3" fmla="*/ 2586182 h 258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6182">
                <a:moveTo>
                  <a:pt x="0" y="0"/>
                </a:moveTo>
                <a:lnTo>
                  <a:pt x="12192000" y="0"/>
                </a:lnTo>
                <a:lnTo>
                  <a:pt x="12192000" y="2586182"/>
                </a:lnTo>
                <a:lnTo>
                  <a:pt x="0" y="2586182"/>
                </a:lnTo>
                <a:close/>
              </a:path>
            </a:pathLst>
          </a:custGeom>
        </p:spPr>
      </p:pic>
      <p:sp>
        <p:nvSpPr>
          <p:cNvPr id="7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81636" y="2932893"/>
            <a:ext cx="5221201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过渡页的标题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87431" y="2883045"/>
            <a:ext cx="257735" cy="9877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|</a:t>
            </a:r>
            <a:endParaRPr lang="zh-CN" altLang="en-US" dirty="0"/>
          </a:p>
        </p:txBody>
      </p:sp>
      <p:pic>
        <p:nvPicPr>
          <p:cNvPr id="8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13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938348" y="2942418"/>
            <a:ext cx="939800" cy="98776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591636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9829743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600872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16200000">
            <a:off x="3434977" y="-1978167"/>
            <a:ext cx="5401190" cy="12271143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pic>
        <p:nvPicPr>
          <p:cNvPr id="22" name="图片 21" descr="图片包含 动物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/>
          <a:stretch>
            <a:fillRect/>
          </a:stretch>
        </p:blipFill>
        <p:spPr>
          <a:xfrm rot="3115645">
            <a:off x="2622906" y="1998179"/>
            <a:ext cx="7025329" cy="7293837"/>
          </a:xfrm>
          <a:custGeom>
            <a:avLst/>
            <a:gdLst>
              <a:gd name="connsiteX0" fmla="*/ 0 w 7025329"/>
              <a:gd name="connsiteY0" fmla="*/ 0 h 7293837"/>
              <a:gd name="connsiteX1" fmla="*/ 7025329 w 7025329"/>
              <a:gd name="connsiteY1" fmla="*/ 0 h 7293837"/>
              <a:gd name="connsiteX2" fmla="*/ 7025329 w 7025329"/>
              <a:gd name="connsiteY2" fmla="*/ 1154239 h 7293837"/>
              <a:gd name="connsiteX3" fmla="*/ 6504049 w 7025329"/>
              <a:gd name="connsiteY3" fmla="*/ 1819707 h 7293837"/>
              <a:gd name="connsiteX4" fmla="*/ 6492053 w 7025329"/>
              <a:gd name="connsiteY4" fmla="*/ 1810309 h 7293837"/>
              <a:gd name="connsiteX5" fmla="*/ 2295832 w 7025329"/>
              <a:gd name="connsiteY5" fmla="*/ 7167225 h 7293837"/>
              <a:gd name="connsiteX6" fmla="*/ 2457466 w 7025329"/>
              <a:gd name="connsiteY6" fmla="*/ 7293837 h 7293837"/>
              <a:gd name="connsiteX7" fmla="*/ 0 w 7025329"/>
              <a:gd name="connsiteY7" fmla="*/ 7293837 h 729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5329" h="7293837">
                <a:moveTo>
                  <a:pt x="0" y="0"/>
                </a:moveTo>
                <a:lnTo>
                  <a:pt x="7025329" y="0"/>
                </a:lnTo>
                <a:lnTo>
                  <a:pt x="7025329" y="1154239"/>
                </a:lnTo>
                <a:lnTo>
                  <a:pt x="6504049" y="1819707"/>
                </a:lnTo>
                <a:lnTo>
                  <a:pt x="6492053" y="1810309"/>
                </a:lnTo>
                <a:lnTo>
                  <a:pt x="2295832" y="7167225"/>
                </a:lnTo>
                <a:lnTo>
                  <a:pt x="2457466" y="7293837"/>
                </a:lnTo>
                <a:lnTo>
                  <a:pt x="0" y="729383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4519322" y="2253173"/>
            <a:ext cx="3238119" cy="1026679"/>
            <a:chOff x="4006840" y="2990910"/>
            <a:chExt cx="3238119" cy="1026679"/>
          </a:xfrm>
        </p:grpSpPr>
        <p:sp>
          <p:nvSpPr>
            <p:cNvPr id="14" name="文本框 13"/>
            <p:cNvSpPr txBox="1"/>
            <p:nvPr userDrawn="1"/>
          </p:nvSpPr>
          <p:spPr>
            <a:xfrm>
              <a:off x="4006840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 flip="none" rotWithShape="1"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gradFill flip="none" rotWithShape="1"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4393006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492544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5386793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>
            <a:xfrm>
              <a:off x="589706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6336246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6712524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动物, 户外, 天空, 深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5" b="31145"/>
          <a:stretch>
            <a:fillRect/>
          </a:stretch>
        </p:blipFill>
        <p:spPr>
          <a:xfrm>
            <a:off x="0" y="2135908"/>
            <a:ext cx="12192000" cy="2586182"/>
          </a:xfrm>
          <a:custGeom>
            <a:avLst/>
            <a:gdLst>
              <a:gd name="connsiteX0" fmla="*/ 0 w 12192000"/>
              <a:gd name="connsiteY0" fmla="*/ 0 h 2586182"/>
              <a:gd name="connsiteX1" fmla="*/ 12192000 w 12192000"/>
              <a:gd name="connsiteY1" fmla="*/ 0 h 2586182"/>
              <a:gd name="connsiteX2" fmla="*/ 12192000 w 12192000"/>
              <a:gd name="connsiteY2" fmla="*/ 2586182 h 2586182"/>
              <a:gd name="connsiteX3" fmla="*/ 0 w 12192000"/>
              <a:gd name="connsiteY3" fmla="*/ 2586182 h 258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6182">
                <a:moveTo>
                  <a:pt x="0" y="0"/>
                </a:moveTo>
                <a:lnTo>
                  <a:pt x="12192000" y="0"/>
                </a:lnTo>
                <a:lnTo>
                  <a:pt x="12192000" y="2586182"/>
                </a:lnTo>
                <a:lnTo>
                  <a:pt x="0" y="2586182"/>
                </a:lnTo>
                <a:close/>
              </a:path>
            </a:pathLst>
          </a:custGeom>
        </p:spPr>
      </p:pic>
      <p:sp>
        <p:nvSpPr>
          <p:cNvPr id="7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81636" y="2932893"/>
            <a:ext cx="5221201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过渡页的标题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87431" y="2883045"/>
            <a:ext cx="257735" cy="9877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|</a:t>
            </a:r>
            <a:endParaRPr lang="zh-CN" altLang="en-US" dirty="0"/>
          </a:p>
        </p:txBody>
      </p:sp>
      <p:pic>
        <p:nvPicPr>
          <p:cNvPr id="8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13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938348" y="2942418"/>
            <a:ext cx="939800" cy="98776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591636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9829743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600872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16200000">
            <a:off x="3434977" y="-1978167"/>
            <a:ext cx="5401190" cy="12271143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pic>
        <p:nvPicPr>
          <p:cNvPr id="22" name="图片 21" descr="图片包含 动物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/>
          <a:stretch>
            <a:fillRect/>
          </a:stretch>
        </p:blipFill>
        <p:spPr>
          <a:xfrm rot="3115645">
            <a:off x="2622906" y="1998179"/>
            <a:ext cx="7025329" cy="7293837"/>
          </a:xfrm>
          <a:custGeom>
            <a:avLst/>
            <a:gdLst>
              <a:gd name="connsiteX0" fmla="*/ 0 w 7025329"/>
              <a:gd name="connsiteY0" fmla="*/ 0 h 7293837"/>
              <a:gd name="connsiteX1" fmla="*/ 7025329 w 7025329"/>
              <a:gd name="connsiteY1" fmla="*/ 0 h 7293837"/>
              <a:gd name="connsiteX2" fmla="*/ 7025329 w 7025329"/>
              <a:gd name="connsiteY2" fmla="*/ 1154239 h 7293837"/>
              <a:gd name="connsiteX3" fmla="*/ 6504049 w 7025329"/>
              <a:gd name="connsiteY3" fmla="*/ 1819707 h 7293837"/>
              <a:gd name="connsiteX4" fmla="*/ 6492053 w 7025329"/>
              <a:gd name="connsiteY4" fmla="*/ 1810309 h 7293837"/>
              <a:gd name="connsiteX5" fmla="*/ 2295832 w 7025329"/>
              <a:gd name="connsiteY5" fmla="*/ 7167225 h 7293837"/>
              <a:gd name="connsiteX6" fmla="*/ 2457466 w 7025329"/>
              <a:gd name="connsiteY6" fmla="*/ 7293837 h 7293837"/>
              <a:gd name="connsiteX7" fmla="*/ 0 w 7025329"/>
              <a:gd name="connsiteY7" fmla="*/ 7293837 h 729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5329" h="7293837">
                <a:moveTo>
                  <a:pt x="0" y="0"/>
                </a:moveTo>
                <a:lnTo>
                  <a:pt x="7025329" y="0"/>
                </a:lnTo>
                <a:lnTo>
                  <a:pt x="7025329" y="1154239"/>
                </a:lnTo>
                <a:lnTo>
                  <a:pt x="6504049" y="1819707"/>
                </a:lnTo>
                <a:lnTo>
                  <a:pt x="6492053" y="1810309"/>
                </a:lnTo>
                <a:lnTo>
                  <a:pt x="2295832" y="7167225"/>
                </a:lnTo>
                <a:lnTo>
                  <a:pt x="2457466" y="7293837"/>
                </a:lnTo>
                <a:lnTo>
                  <a:pt x="0" y="729383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4519322" y="2253173"/>
            <a:ext cx="3238119" cy="1026679"/>
            <a:chOff x="4006840" y="2990910"/>
            <a:chExt cx="3238119" cy="1026679"/>
          </a:xfrm>
        </p:grpSpPr>
        <p:sp>
          <p:nvSpPr>
            <p:cNvPr id="14" name="文本框 13"/>
            <p:cNvSpPr txBox="1"/>
            <p:nvPr userDrawn="1"/>
          </p:nvSpPr>
          <p:spPr>
            <a:xfrm>
              <a:off x="4006840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 flip="none" rotWithShape="1"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gradFill flip="none" rotWithShape="1"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4393006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492544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5386793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>
            <a:xfrm>
              <a:off x="589706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6336246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6712524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ermaid-js.github.io/mermaid/" TargetMode="Externa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简介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视讯产品线云平台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产品部 邹俊龙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2898775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2400" b="1" dirty="0"/>
              <a:t>标题</a:t>
            </a:r>
            <a:endParaRPr lang="en-US" altLang="zh-CN" sz="2400" b="1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标题以</a:t>
            </a:r>
            <a:r>
              <a:rPr lang="en-US" altLang="zh-CN" dirty="0"/>
              <a:t>#</a:t>
            </a:r>
            <a:r>
              <a:rPr lang="zh-CN" altLang="en-US" dirty="0"/>
              <a:t>开头，后跟一个空格及标题内容。一级标题一般为文档主题，最多支持六级标题。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</a:pP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Markdown</a:t>
            </a:r>
            <a:r>
              <a:rPr lang="zh-CN" altLang="en-US" dirty="0">
                <a:sym typeface="+mn-ea"/>
              </a:rPr>
              <a:t>语法</a:t>
            </a:r>
            <a:endParaRPr lang="en-US" altLang="zh-CN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FE7AC3-3876-43B4-B060-F9F4FE3A4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41" y="2659062"/>
            <a:ext cx="4439270" cy="33913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FA5DE7-6CED-43C2-ACE6-3F7CF808F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07" y="2818196"/>
            <a:ext cx="457263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2898775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2400" b="1" dirty="0"/>
              <a:t>引用</a:t>
            </a:r>
            <a:endParaRPr lang="en-US" altLang="zh-CN" sz="2400" b="1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引用文字以</a:t>
            </a:r>
            <a:r>
              <a:rPr lang="en-US" altLang="zh-CN" dirty="0"/>
              <a:t>&gt;</a:t>
            </a:r>
            <a:r>
              <a:rPr lang="zh-CN" altLang="en-US" dirty="0"/>
              <a:t>开头，后跟一个空格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引用可以嵌套，如</a:t>
            </a:r>
            <a:r>
              <a:rPr lang="en-US" altLang="zh-CN" dirty="0"/>
              <a:t>&gt;&gt; </a:t>
            </a:r>
            <a:r>
              <a:rPr lang="zh-CN" altLang="en-US" dirty="0"/>
              <a:t>、</a:t>
            </a:r>
            <a:r>
              <a:rPr lang="en-US" altLang="zh-CN" dirty="0"/>
              <a:t>&gt;&gt;&gt;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Markdown</a:t>
            </a:r>
            <a:r>
              <a:rPr lang="zh-CN" altLang="en-US" dirty="0">
                <a:sym typeface="+mn-ea"/>
              </a:rPr>
              <a:t>语法</a:t>
            </a:r>
            <a:endParaRPr lang="en-US" altLang="zh-CN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C77C32-3E2C-4F66-B821-19B8A8166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26" y="4914957"/>
            <a:ext cx="7211431" cy="17147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98792-5497-416F-82E9-096AC2903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67" y="3147636"/>
            <a:ext cx="6963747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4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2898775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2400" b="1" dirty="0"/>
              <a:t>列表</a:t>
            </a:r>
            <a:endParaRPr lang="en-US" altLang="zh-CN" sz="2400" b="1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列表分为有序列表和无序列表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有序列表以数字开头后跟</a:t>
            </a:r>
            <a:r>
              <a:rPr lang="en-US" altLang="zh-CN" dirty="0"/>
              <a:t>.</a:t>
            </a:r>
            <a:r>
              <a:rPr lang="zh-CN" altLang="en-US" dirty="0"/>
              <a:t>及空格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有序列表的序号可以写成一样的，显示时会自动累加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无序列表以</a:t>
            </a:r>
            <a:r>
              <a:rPr lang="en-US" altLang="zh-CN" dirty="0"/>
              <a:t>*</a:t>
            </a:r>
            <a:r>
              <a:rPr lang="zh-CN" altLang="en-US" dirty="0"/>
              <a:t>开头，后跟空格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Markdown</a:t>
            </a:r>
            <a:r>
              <a:rPr lang="zh-CN" altLang="en-US" dirty="0">
                <a:sym typeface="+mn-ea"/>
              </a:rPr>
              <a:t>语法</a:t>
            </a:r>
            <a:endParaRPr lang="en-US" altLang="zh-CN" dirty="0"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331DD0-A40E-4D5D-A02F-88D5E26DC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03" y="1819050"/>
            <a:ext cx="1790950" cy="32198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CFA67D-C1BF-433E-98BF-73B4DB69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608" y="1700039"/>
            <a:ext cx="22955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2898775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400" b="1" dirty="0"/>
              <a:t>任务列表</a:t>
            </a:r>
            <a:endParaRPr lang="en-US" altLang="zh-CN" sz="2400" b="1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任务列表以</a:t>
            </a:r>
            <a:r>
              <a:rPr lang="en-US" altLang="zh-CN" dirty="0"/>
              <a:t>- [ ]</a:t>
            </a:r>
            <a:r>
              <a:rPr lang="zh-CN" altLang="en-US" dirty="0"/>
              <a:t>或</a:t>
            </a:r>
            <a:r>
              <a:rPr lang="en-US" altLang="zh-CN" dirty="0"/>
              <a:t>- [x]</a:t>
            </a:r>
            <a:r>
              <a:rPr lang="zh-CN" altLang="en-US" dirty="0"/>
              <a:t>开头，后跟一个空格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en-US" altLang="zh-CN" sz="1800" dirty="0"/>
              <a:t>x</a:t>
            </a:r>
            <a:r>
              <a:rPr lang="zh-CN" altLang="en-US" sz="1800" dirty="0"/>
              <a:t>代表任务已完成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Markdown</a:t>
            </a:r>
            <a:r>
              <a:rPr lang="zh-CN" altLang="en-US" dirty="0">
                <a:sym typeface="+mn-ea"/>
              </a:rPr>
              <a:t>语法</a:t>
            </a:r>
            <a:endParaRPr lang="en-US" altLang="zh-CN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0DA6F1-E14C-41E8-94FA-8BCDCE8C3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85" y="3530492"/>
            <a:ext cx="4525006" cy="16004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963758-FD70-4B4C-826E-E412809D8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15" y="3254228"/>
            <a:ext cx="4115374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7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2898775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400" b="1" dirty="0"/>
              <a:t>行内代码</a:t>
            </a:r>
            <a:endParaRPr lang="en-US" altLang="zh-CN" sz="2400" b="1" dirty="0"/>
          </a:p>
          <a:p>
            <a:pPr>
              <a:lnSpc>
                <a:spcPct val="140000"/>
              </a:lnSpc>
            </a:pPr>
            <a:r>
              <a:rPr lang="zh-CN" altLang="en-US" dirty="0"/>
              <a:t>行内代码以</a:t>
            </a:r>
            <a:r>
              <a:rPr lang="en-US" altLang="zh-CN" dirty="0"/>
              <a:t>```</a:t>
            </a:r>
            <a:r>
              <a:rPr lang="zh-CN" altLang="en-US" dirty="0"/>
              <a:t>或</a:t>
            </a:r>
            <a:r>
              <a:rPr lang="en-US" altLang="zh-CN" dirty="0"/>
              <a:t>`</a:t>
            </a:r>
            <a:r>
              <a:rPr lang="zh-CN" altLang="en-US" dirty="0"/>
              <a:t>包裹，行内代码无法指定所用语言</a:t>
            </a:r>
            <a:endParaRPr lang="en-US" altLang="zh-CN" dirty="0"/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endParaRPr lang="en-US" altLang="zh-CN" sz="2400" b="1" dirty="0"/>
          </a:p>
          <a:p>
            <a:pPr>
              <a:lnSpc>
                <a:spcPct val="140000"/>
              </a:lnSpc>
            </a:pPr>
            <a:r>
              <a:rPr lang="zh-CN" altLang="en-US" sz="2400" b="1" dirty="0"/>
              <a:t>代码块</a:t>
            </a:r>
            <a:endParaRPr lang="en-US" altLang="zh-CN" sz="2400" b="1" dirty="0"/>
          </a:p>
          <a:p>
            <a:pPr>
              <a:lnSpc>
                <a:spcPct val="140000"/>
              </a:lnSpc>
            </a:pPr>
            <a:r>
              <a:rPr lang="zh-CN" altLang="en-US" sz="1800" dirty="0"/>
              <a:t>代码块以单独一行的</a:t>
            </a:r>
            <a:r>
              <a:rPr lang="en-US" altLang="zh-CN" sz="1800" dirty="0"/>
              <a:t>```</a:t>
            </a:r>
            <a:r>
              <a:rPr lang="zh-CN" altLang="en-US" sz="1800" dirty="0"/>
              <a:t>起始，其后可指定代码块所用语言，最后以单独一行的</a:t>
            </a:r>
            <a:r>
              <a:rPr lang="en-US" altLang="zh-CN" sz="1800" dirty="0"/>
              <a:t>```</a:t>
            </a:r>
            <a:r>
              <a:rPr lang="zh-CN" altLang="en-US" sz="1800" dirty="0"/>
              <a:t>结尾</a:t>
            </a:r>
            <a:endParaRPr lang="en-US" altLang="zh-CN" sz="1800" dirty="0"/>
          </a:p>
          <a:p>
            <a:pPr>
              <a:lnSpc>
                <a:spcPct val="140000"/>
              </a:lnSpc>
            </a:pPr>
            <a:endParaRPr lang="zh-CN" altLang="en-US" sz="1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Markdown</a:t>
            </a:r>
            <a:r>
              <a:rPr lang="zh-CN" altLang="en-US" dirty="0">
                <a:sym typeface="+mn-ea"/>
              </a:rPr>
              <a:t>语法</a:t>
            </a:r>
            <a:endParaRPr lang="en-US" altLang="zh-CN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9250EB-8BE1-45C2-B19F-12EA390AA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72" y="2542570"/>
            <a:ext cx="5191125" cy="409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DBD330-7107-44B3-94E3-E6AD894B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72" y="3038475"/>
            <a:ext cx="4400550" cy="390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60BA9A-0545-461A-8B8A-6F9F5DA1C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50" y="4872037"/>
            <a:ext cx="4448175" cy="1552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4BA6AD-982E-441A-9632-71D1D4DE7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407" y="4954559"/>
            <a:ext cx="37719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0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2898775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2400" b="1" dirty="0"/>
              <a:t>表格</a:t>
            </a:r>
            <a:endParaRPr lang="en-US" altLang="zh-CN" sz="2400" b="1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表格使用使用</a:t>
            </a:r>
            <a:r>
              <a:rPr lang="en-US" altLang="zh-CN" dirty="0"/>
              <a:t>|</a:t>
            </a:r>
            <a:r>
              <a:rPr lang="zh-CN" altLang="en-US" dirty="0"/>
              <a:t>分割每一列，并使用</a:t>
            </a:r>
            <a:r>
              <a:rPr lang="en-US" altLang="zh-CN" dirty="0"/>
              <a:t>------</a:t>
            </a:r>
            <a:r>
              <a:rPr lang="zh-CN" altLang="en-US" dirty="0"/>
              <a:t>分割表头与内容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dirty="0"/>
              <a:t>可以通过</a:t>
            </a:r>
            <a:r>
              <a:rPr lang="en-US" altLang="zh-CN" dirty="0"/>
              <a:t>:------</a:t>
            </a:r>
            <a:r>
              <a:rPr lang="zh-CN" altLang="en-US" dirty="0"/>
              <a:t>、</a:t>
            </a:r>
            <a:r>
              <a:rPr lang="en-US" altLang="zh-CN" dirty="0"/>
              <a:t>:-------:</a:t>
            </a:r>
            <a:r>
              <a:rPr lang="zh-CN" altLang="en-US" dirty="0"/>
              <a:t>、</a:t>
            </a:r>
            <a:r>
              <a:rPr lang="en-US" altLang="zh-CN" dirty="0"/>
              <a:t>------:</a:t>
            </a:r>
            <a:r>
              <a:rPr lang="zh-CN" altLang="en-US" dirty="0"/>
              <a:t>实现表格内容的左、中、右对齐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Markdown</a:t>
            </a:r>
            <a:r>
              <a:rPr lang="zh-CN" altLang="en-US" dirty="0">
                <a:sym typeface="+mn-ea"/>
              </a:rPr>
              <a:t>语法</a:t>
            </a:r>
            <a:endParaRPr lang="en-US" altLang="zh-CN" dirty="0"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9F6476-C933-47DF-91FF-0AABCBA0B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93" y="3199000"/>
            <a:ext cx="5258534" cy="1457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29FE9F-B700-44A4-95FD-A60D4C81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59" y="4963836"/>
            <a:ext cx="8430802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2898775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400" b="1" dirty="0"/>
              <a:t>超链接</a:t>
            </a:r>
            <a:endParaRPr lang="en-US" altLang="zh-CN" sz="2400" b="1" dirty="0"/>
          </a:p>
          <a:p>
            <a:pPr>
              <a:lnSpc>
                <a:spcPct val="140000"/>
              </a:lnSpc>
            </a:pPr>
            <a:r>
              <a:rPr lang="zh-CN" altLang="en-US" dirty="0"/>
              <a:t>超链接有多种书写方式，如以</a:t>
            </a:r>
            <a:r>
              <a:rPr lang="en-US" altLang="zh-CN" dirty="0">
                <a:solidFill>
                  <a:srgbClr val="FF0000"/>
                </a:solidFill>
              </a:rPr>
              <a:t>&lt;&gt;</a:t>
            </a:r>
            <a:r>
              <a:rPr lang="zh-CN" altLang="en-US" dirty="0"/>
              <a:t>包裹一个</a:t>
            </a:r>
            <a:r>
              <a:rPr lang="en-US" altLang="zh-CN" dirty="0"/>
              <a:t>URL</a:t>
            </a:r>
            <a:r>
              <a:rPr lang="zh-CN" altLang="en-US" dirty="0"/>
              <a:t>，或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zh-CN" altLang="en-US" dirty="0">
                <a:solidFill>
                  <a:srgbClr val="FF0000"/>
                </a:solidFill>
              </a:rPr>
              <a:t>描述信息</a:t>
            </a:r>
            <a:r>
              <a:rPr lang="en-US" altLang="zh-CN" dirty="0">
                <a:solidFill>
                  <a:srgbClr val="FF0000"/>
                </a:solidFill>
              </a:rPr>
              <a:t>](URL)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Markdown</a:t>
            </a:r>
            <a:r>
              <a:rPr lang="zh-CN" altLang="en-US" dirty="0">
                <a:sym typeface="+mn-ea"/>
              </a:rPr>
              <a:t>语法</a:t>
            </a:r>
            <a:endParaRPr lang="en-US" altLang="zh-CN" dirty="0"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22F349-2F5B-4B6F-9B27-7F0AE0479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2736658"/>
            <a:ext cx="4734586" cy="26102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CE099D-A064-4FB9-8C33-86B5254BE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91" y="2736658"/>
            <a:ext cx="3915321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87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2898775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400" b="1" dirty="0"/>
              <a:t>数学公式</a:t>
            </a:r>
            <a:endParaRPr lang="en-US" altLang="zh-CN" sz="2400" b="1" dirty="0"/>
          </a:p>
          <a:p>
            <a:pPr>
              <a:lnSpc>
                <a:spcPct val="140000"/>
              </a:lnSpc>
            </a:pPr>
            <a:r>
              <a:rPr lang="zh-CN" altLang="en-US" dirty="0"/>
              <a:t>可以使用</a:t>
            </a:r>
            <a:r>
              <a:rPr lang="en-US" altLang="zh-CN" dirty="0" err="1"/>
              <a:t>Mathjax</a:t>
            </a:r>
            <a:r>
              <a:rPr lang="zh-CN" altLang="en-US" dirty="0"/>
              <a:t>语法来编写数学公式，数学公式以</a:t>
            </a:r>
            <a:r>
              <a:rPr lang="en-US" altLang="zh-CN" dirty="0">
                <a:solidFill>
                  <a:srgbClr val="FF0000"/>
                </a:solidFill>
              </a:rPr>
              <a:t>$$</a:t>
            </a:r>
            <a:r>
              <a:rPr lang="zh-CN" altLang="en-US" dirty="0"/>
              <a:t>符号包括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Markdown</a:t>
            </a:r>
            <a:r>
              <a:rPr lang="zh-CN" altLang="en-US" dirty="0">
                <a:sym typeface="+mn-ea"/>
              </a:rPr>
              <a:t>语法</a:t>
            </a:r>
            <a:endParaRPr lang="en-US" altLang="zh-CN" dirty="0"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630466-3CB9-47D6-8565-C716F251A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54" y="2485893"/>
            <a:ext cx="6639852" cy="1886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A3B5C9-3AD4-4978-8E91-06F178B5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81" y="4486349"/>
            <a:ext cx="365811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4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2898775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400" b="1" dirty="0"/>
              <a:t>文字样式</a:t>
            </a:r>
            <a:endParaRPr lang="en-US" altLang="zh-CN" sz="2400" b="1" dirty="0"/>
          </a:p>
          <a:p>
            <a:pPr>
              <a:lnSpc>
                <a:spcPct val="140000"/>
              </a:lnSpc>
            </a:pPr>
            <a:r>
              <a:rPr lang="zh-CN" altLang="en-US" sz="1800" dirty="0"/>
              <a:t>斜体：以</a:t>
            </a:r>
            <a:r>
              <a:rPr lang="en-US" altLang="zh-CN" sz="1800" dirty="0">
                <a:solidFill>
                  <a:srgbClr val="FF0000"/>
                </a:solidFill>
              </a:rPr>
              <a:t>*</a:t>
            </a:r>
            <a:r>
              <a:rPr lang="zh-CN" altLang="en-US" sz="1800" dirty="0"/>
              <a:t>或</a:t>
            </a:r>
            <a:r>
              <a:rPr lang="en-US" altLang="zh-CN" sz="1800" dirty="0">
                <a:solidFill>
                  <a:srgbClr val="FF0000"/>
                </a:solidFill>
              </a:rPr>
              <a:t>_</a:t>
            </a:r>
            <a:r>
              <a:rPr lang="zh-CN" altLang="en-US" sz="1800" dirty="0"/>
              <a:t>包括</a:t>
            </a:r>
            <a:endParaRPr lang="en-US" altLang="zh-CN" sz="1800" dirty="0"/>
          </a:p>
          <a:p>
            <a:pPr>
              <a:lnSpc>
                <a:spcPct val="140000"/>
              </a:lnSpc>
            </a:pPr>
            <a:r>
              <a:rPr lang="zh-CN" altLang="en-US" sz="1800" dirty="0"/>
              <a:t>粗体：以</a:t>
            </a:r>
            <a:r>
              <a:rPr lang="en-US" altLang="zh-CN" sz="1800" dirty="0">
                <a:solidFill>
                  <a:srgbClr val="FF0000"/>
                </a:solidFill>
              </a:rPr>
              <a:t>**</a:t>
            </a:r>
            <a:r>
              <a:rPr lang="zh-CN" altLang="en-US" sz="1800" dirty="0"/>
              <a:t>或</a:t>
            </a:r>
            <a:r>
              <a:rPr lang="en-US" altLang="zh-CN" sz="1800" dirty="0">
                <a:solidFill>
                  <a:srgbClr val="FF0000"/>
                </a:solidFill>
              </a:rPr>
              <a:t>__</a:t>
            </a:r>
            <a:r>
              <a:rPr lang="zh-CN" altLang="en-US" sz="1800" dirty="0"/>
              <a:t>包括</a:t>
            </a:r>
            <a:endParaRPr lang="en-US" altLang="zh-CN" sz="1800" dirty="0"/>
          </a:p>
          <a:p>
            <a:pPr>
              <a:lnSpc>
                <a:spcPct val="140000"/>
              </a:lnSpc>
            </a:pPr>
            <a:r>
              <a:rPr lang="zh-CN" altLang="en-US" sz="1800" dirty="0"/>
              <a:t>删除线：以</a:t>
            </a:r>
            <a:r>
              <a:rPr lang="en-US" altLang="zh-CN" sz="1800" dirty="0">
                <a:solidFill>
                  <a:srgbClr val="FF0000"/>
                </a:solidFill>
              </a:rPr>
              <a:t>~~</a:t>
            </a:r>
            <a:r>
              <a:rPr lang="zh-CN" altLang="en-US" sz="1800" dirty="0"/>
              <a:t>包括</a:t>
            </a:r>
            <a:endParaRPr lang="en-US" altLang="zh-CN" sz="1800" dirty="0"/>
          </a:p>
          <a:p>
            <a:pPr>
              <a:lnSpc>
                <a:spcPct val="140000"/>
              </a:lnSpc>
            </a:pPr>
            <a:r>
              <a:rPr lang="zh-CN" altLang="en-US" sz="1800" dirty="0"/>
              <a:t>下划线：使用</a:t>
            </a:r>
            <a:r>
              <a:rPr lang="en-US" altLang="zh-CN" sz="1800" dirty="0"/>
              <a:t>HTML</a:t>
            </a:r>
            <a:r>
              <a:rPr lang="zh-CN" altLang="en-US" sz="1800" dirty="0"/>
              <a:t>语法以</a:t>
            </a:r>
            <a:r>
              <a:rPr lang="en-US" altLang="zh-CN" sz="1800" dirty="0">
                <a:solidFill>
                  <a:srgbClr val="FF0000"/>
                </a:solidFill>
              </a:rPr>
              <a:t>&lt;u&gt;&lt;/u&gt;</a:t>
            </a:r>
            <a:r>
              <a:rPr lang="zh-CN" altLang="en-US" sz="1800" dirty="0"/>
              <a:t>包括</a:t>
            </a:r>
            <a:endParaRPr lang="en-US" altLang="zh-CN" sz="1800" dirty="0"/>
          </a:p>
          <a:p>
            <a:pPr>
              <a:lnSpc>
                <a:spcPct val="140000"/>
              </a:lnSpc>
            </a:pPr>
            <a:r>
              <a:rPr lang="en-US" altLang="zh-CN" sz="1800" dirty="0"/>
              <a:t>Emoji:</a:t>
            </a:r>
            <a:r>
              <a:rPr lang="zh-CN" altLang="en-US" sz="1800" dirty="0"/>
              <a:t> 以</a:t>
            </a:r>
            <a:r>
              <a:rPr lang="en-US" altLang="zh-CN" sz="1800" dirty="0">
                <a:solidFill>
                  <a:srgbClr val="FF0000"/>
                </a:solidFill>
              </a:rPr>
              <a:t>:</a:t>
            </a:r>
            <a:r>
              <a:rPr lang="zh-CN" altLang="en-US" sz="1800" dirty="0"/>
              <a:t>包括</a:t>
            </a:r>
            <a:endParaRPr lang="en-US" altLang="zh-CN" sz="1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Markdown</a:t>
            </a:r>
            <a:r>
              <a:rPr lang="zh-CN" altLang="en-US" dirty="0">
                <a:sym typeface="+mn-ea"/>
              </a:rPr>
              <a:t>语法</a:t>
            </a:r>
            <a:endParaRPr lang="en-US" altLang="zh-CN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A006AB-7C2A-4E87-B8B6-D88D86EBC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736" y="1176138"/>
            <a:ext cx="3302036" cy="21366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647423-DD1E-4191-BE3E-E69BE263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36" y="3938770"/>
            <a:ext cx="2891941" cy="19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38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F4C9A0-3B21-4D29-A922-DC4F7A800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400" b="1" dirty="0"/>
              <a:t>分页符</a:t>
            </a:r>
            <a:endParaRPr lang="en-US" altLang="zh-CN" sz="2400" b="1" dirty="0"/>
          </a:p>
          <a:p>
            <a:r>
              <a:rPr lang="zh-CN" altLang="en-US" dirty="0"/>
              <a:t>单独一行的</a:t>
            </a:r>
            <a:r>
              <a:rPr lang="en-US" altLang="zh-CN" dirty="0">
                <a:solidFill>
                  <a:srgbClr val="FF0000"/>
                </a:solidFill>
              </a:rPr>
              <a:t>---</a:t>
            </a:r>
            <a:r>
              <a:rPr lang="zh-CN" altLang="en-US" dirty="0"/>
              <a:t>及</a:t>
            </a:r>
            <a:r>
              <a:rPr lang="en-US" altLang="zh-CN" dirty="0">
                <a:solidFill>
                  <a:srgbClr val="FF0000"/>
                </a:solidFill>
              </a:rPr>
              <a:t>***</a:t>
            </a:r>
            <a:r>
              <a:rPr lang="zh-CN" altLang="en-US" dirty="0"/>
              <a:t>代表一个分页符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b="1" dirty="0"/>
              <a:t>脚标</a:t>
            </a:r>
            <a:endParaRPr lang="en-US" altLang="zh-CN" sz="2400" b="1" dirty="0"/>
          </a:p>
          <a:p>
            <a:r>
              <a:rPr lang="zh-CN" altLang="en-US" dirty="0"/>
              <a:t>使用</a:t>
            </a:r>
            <a:r>
              <a:rPr lang="en-US" altLang="zh-CN" dirty="0">
                <a:solidFill>
                  <a:srgbClr val="FF0000"/>
                </a:solidFill>
              </a:rPr>
              <a:t>[^</a:t>
            </a:r>
            <a:r>
              <a:rPr lang="zh-CN" altLang="en-US" dirty="0">
                <a:solidFill>
                  <a:srgbClr val="FF0000"/>
                </a:solidFill>
              </a:rPr>
              <a:t>角标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r>
              <a:rPr lang="zh-CN" altLang="en-US" dirty="0"/>
              <a:t>创建一个角标</a:t>
            </a:r>
            <a:endParaRPr lang="en-US" altLang="zh-CN" dirty="0"/>
          </a:p>
          <a:p>
            <a:r>
              <a:rPr lang="zh-CN" altLang="en-US" dirty="0"/>
              <a:t>并在后文用</a:t>
            </a:r>
            <a:r>
              <a:rPr lang="en-US" altLang="zh-CN" dirty="0">
                <a:solidFill>
                  <a:srgbClr val="FF0000"/>
                </a:solidFill>
              </a:rPr>
              <a:t>[^</a:t>
            </a:r>
            <a:r>
              <a:rPr lang="zh-CN" altLang="en-US" dirty="0">
                <a:solidFill>
                  <a:srgbClr val="FF0000"/>
                </a:solidFill>
              </a:rPr>
              <a:t>角标</a:t>
            </a:r>
            <a:r>
              <a:rPr lang="en-US" altLang="zh-CN" dirty="0">
                <a:solidFill>
                  <a:srgbClr val="FF0000"/>
                </a:solidFill>
              </a:rPr>
              <a:t>]: </a:t>
            </a:r>
            <a:r>
              <a:rPr lang="zh-CN" altLang="en-US" dirty="0">
                <a:solidFill>
                  <a:srgbClr val="FF0000"/>
                </a:solidFill>
              </a:rPr>
              <a:t>角标描述</a:t>
            </a:r>
            <a:r>
              <a:rPr lang="zh-CN" altLang="en-US" dirty="0"/>
              <a:t>说明角标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5C4205-7DD2-48D4-BDE1-0973694660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语法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B0220D-93FA-4EAE-A062-BEF36CCB2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3825"/>
            <a:ext cx="2219635" cy="18385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24FD2B-FEAB-44D3-9AEB-18F08C46A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102" y="2249251"/>
            <a:ext cx="4172532" cy="11526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BCB29E-14C0-40E6-BED7-29DCAA82E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382" y="3931053"/>
            <a:ext cx="3476625" cy="1123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A43117-761F-4FAB-9CAC-09141636F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82" y="5138103"/>
            <a:ext cx="3315163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6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58401" y="1895976"/>
            <a:ext cx="3033349" cy="517179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Markdown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158401" y="2832148"/>
            <a:ext cx="3033349" cy="517179"/>
          </a:xfrm>
        </p:spPr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编辑器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语法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E2638B7-DF40-4D07-A4EE-5AC8E5CEFA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Mermaid</a:t>
            </a:r>
            <a:r>
              <a:rPr lang="zh-CN" altLang="en-US" dirty="0"/>
              <a:t>绘图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911502E-19E0-49AE-A5C8-28B16CEEF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400" b="1" dirty="0"/>
              <a:t>插入图片</a:t>
            </a:r>
            <a:endParaRPr lang="en-US" altLang="zh-CN" sz="2400" b="1" dirty="0"/>
          </a:p>
          <a:p>
            <a:r>
              <a:rPr lang="zh-CN" altLang="en-US" dirty="0"/>
              <a:t>可以通过</a:t>
            </a:r>
            <a:r>
              <a:rPr lang="en-US" altLang="zh-CN" dirty="0">
                <a:solidFill>
                  <a:srgbClr val="FF0000"/>
                </a:solidFill>
              </a:rPr>
              <a:t>![</a:t>
            </a:r>
            <a:r>
              <a:rPr lang="zh-CN" altLang="en-US" dirty="0">
                <a:solidFill>
                  <a:srgbClr val="FF0000"/>
                </a:solidFill>
              </a:rPr>
              <a:t>图片描述</a:t>
            </a:r>
            <a:r>
              <a:rPr lang="en-US" altLang="zh-CN" dirty="0">
                <a:solidFill>
                  <a:srgbClr val="FF0000"/>
                </a:solidFill>
              </a:rPr>
              <a:t>](</a:t>
            </a:r>
            <a:r>
              <a:rPr lang="zh-CN" altLang="en-US" dirty="0">
                <a:solidFill>
                  <a:srgbClr val="FF0000"/>
                </a:solidFill>
              </a:rPr>
              <a:t>图片路径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的方式插入本地或在线图片</a:t>
            </a:r>
            <a:endParaRPr lang="en-US" altLang="zh-CN" dirty="0"/>
          </a:p>
          <a:p>
            <a:r>
              <a:rPr lang="zh-CN" altLang="en-US" dirty="0"/>
              <a:t>也可以通过</a:t>
            </a:r>
            <a:r>
              <a:rPr lang="en-US" altLang="zh-CN" dirty="0"/>
              <a:t>HTML</a:t>
            </a:r>
            <a:r>
              <a:rPr lang="zh-CN" altLang="en-US" dirty="0"/>
              <a:t>的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标签插入图片</a:t>
            </a:r>
            <a:endParaRPr lang="en-US" altLang="zh-CN" dirty="0"/>
          </a:p>
          <a:p>
            <a:r>
              <a:rPr lang="zh-CN" altLang="en-US" dirty="0"/>
              <a:t>并可利用</a:t>
            </a:r>
            <a:r>
              <a:rPr lang="en-US" altLang="zh-CN" dirty="0"/>
              <a:t>Base64</a:t>
            </a:r>
            <a:r>
              <a:rPr lang="zh-CN" altLang="en-US" dirty="0"/>
              <a:t>编码，将图片直接嵌入到</a:t>
            </a:r>
            <a:r>
              <a:rPr lang="en-US" altLang="zh-CN" dirty="0"/>
              <a:t>md</a:t>
            </a:r>
            <a:r>
              <a:rPr lang="zh-CN" altLang="en-US" dirty="0"/>
              <a:t>文件中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A85C45-B043-469D-B87D-33E4FE9B2C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语法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FE2EB48-598F-4624-9C7F-2338A3536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4" y="3271533"/>
            <a:ext cx="7706801" cy="31246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DF4719-9DCA-466E-8BA1-6007F7C82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65" y="918558"/>
            <a:ext cx="4601217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49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F4C9A0-3B21-4D29-A922-DC4F7A800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400" b="1" dirty="0"/>
              <a:t>插入音视频</a:t>
            </a:r>
            <a:endParaRPr lang="en-US" altLang="zh-CN" sz="2400" b="1" dirty="0"/>
          </a:p>
          <a:p>
            <a:r>
              <a:rPr lang="zh-CN" altLang="en-US" dirty="0"/>
              <a:t>可以通过</a:t>
            </a:r>
            <a:r>
              <a:rPr lang="en-US" altLang="zh-CN" dirty="0"/>
              <a:t>HTML</a:t>
            </a:r>
            <a:r>
              <a:rPr lang="zh-CN" altLang="en-US" dirty="0"/>
              <a:t>的</a:t>
            </a:r>
            <a:r>
              <a:rPr lang="en-US" altLang="zh-CN" dirty="0"/>
              <a:t>&lt;video&gt;</a:t>
            </a:r>
            <a:r>
              <a:rPr lang="zh-CN" altLang="en-US" dirty="0"/>
              <a:t>标签插入视频</a:t>
            </a:r>
            <a:endParaRPr lang="en-US" altLang="zh-CN" dirty="0"/>
          </a:p>
          <a:p>
            <a:r>
              <a:rPr lang="zh-CN" altLang="en-US" dirty="0"/>
              <a:t>可以通过</a:t>
            </a:r>
            <a:r>
              <a:rPr lang="en-US" altLang="zh-CN" dirty="0"/>
              <a:t>HTML</a:t>
            </a:r>
            <a:r>
              <a:rPr lang="zh-CN" altLang="en-US" dirty="0"/>
              <a:t>的</a:t>
            </a:r>
            <a:r>
              <a:rPr lang="en-US" altLang="zh-CN" dirty="0"/>
              <a:t>&lt;audio&gt;</a:t>
            </a:r>
            <a:r>
              <a:rPr lang="zh-CN" altLang="en-US" dirty="0"/>
              <a:t>标签插入音频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5C4205-7DD2-48D4-BDE1-0973694660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语法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6CB2F8-2D91-425C-B253-091AE89EB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4" y="3205442"/>
            <a:ext cx="4505954" cy="18385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2ADF88-EB57-4FD8-9251-E8640E44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491" y="1396538"/>
            <a:ext cx="6189955" cy="4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3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F4C9A0-3B21-4D29-A922-DC4F7A800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400" b="1" dirty="0"/>
              <a:t>HTML</a:t>
            </a:r>
            <a:r>
              <a:rPr lang="zh-CN" altLang="en-US" sz="2400" b="1" dirty="0"/>
              <a:t>标签</a:t>
            </a:r>
            <a:endParaRPr lang="en-US" altLang="zh-CN" sz="2400" b="1" dirty="0"/>
          </a:p>
          <a:p>
            <a:r>
              <a:rPr lang="zh-CN" altLang="en-US" dirty="0"/>
              <a:t>可以通过</a:t>
            </a:r>
            <a:r>
              <a:rPr lang="en-US" altLang="zh-CN" dirty="0"/>
              <a:t>HTML</a:t>
            </a:r>
            <a:r>
              <a:rPr lang="zh-CN" altLang="en-US" dirty="0"/>
              <a:t>标签实现一些特殊的效果</a:t>
            </a:r>
            <a:endParaRPr lang="en-US" altLang="zh-CN" dirty="0"/>
          </a:p>
          <a:p>
            <a:r>
              <a:rPr lang="zh-CN" altLang="en-US" dirty="0"/>
              <a:t>如通过</a:t>
            </a:r>
            <a:r>
              <a:rPr lang="en-US" altLang="zh-CN" dirty="0">
                <a:solidFill>
                  <a:srgbClr val="FF0000"/>
                </a:solidFill>
              </a:rPr>
              <a:t>&lt;span&gt;</a:t>
            </a:r>
            <a:r>
              <a:rPr lang="zh-CN" altLang="en-US" dirty="0"/>
              <a:t>及相关属性设置文字颜色或大小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kbd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zh-CN" altLang="en-US" dirty="0"/>
              <a:t>描述一个按键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>
                <a:solidFill>
                  <a:srgbClr val="FF0000"/>
                </a:solidFill>
              </a:rPr>
              <a:t>&lt;!-- --&gt;</a:t>
            </a:r>
            <a:r>
              <a:rPr lang="zh-CN" altLang="en-US" dirty="0"/>
              <a:t>表示注释一段内容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>
                <a:solidFill>
                  <a:srgbClr val="FF0000"/>
                </a:solidFill>
              </a:rPr>
              <a:t>&lt;details&gt;&lt;summary&gt;</a:t>
            </a:r>
            <a:r>
              <a:rPr lang="zh-CN" altLang="en-US" dirty="0"/>
              <a:t>标签展示一段收缩的内容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5C4205-7DD2-48D4-BDE1-0973694660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语法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B1775E-2F5F-4B25-AA47-8B1826DE2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5" y="4124733"/>
            <a:ext cx="6782747" cy="25340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426E1F-89A3-4583-99EE-48A0AF841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709" y="4124733"/>
            <a:ext cx="3258005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21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Mermaid</a:t>
            </a:r>
            <a:r>
              <a:rPr lang="zh-CN" altLang="en-US" dirty="0"/>
              <a:t>绘图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654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5293360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en-US" altLang="zh-CN" dirty="0"/>
              <a:t>Mermaid</a:t>
            </a:r>
            <a:r>
              <a:rPr lang="zh-CN" altLang="en-US" dirty="0"/>
              <a:t>是一种通过文本描述进行绘图的语言。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dirty="0"/>
              <a:t>支持流程图、时序图、甘特图、类图、状态图等。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dirty="0"/>
              <a:t>官网：</a:t>
            </a:r>
            <a:r>
              <a:rPr lang="en-US" altLang="zh-CN" dirty="0">
                <a:hlinkClick r:id="rId2"/>
              </a:rPr>
              <a:t>https://mermaid-js.github.io/mermaid/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dirty="0"/>
              <a:t>有不少</a:t>
            </a:r>
            <a:r>
              <a:rPr lang="en-US" altLang="zh-CN" dirty="0"/>
              <a:t>Markdown</a:t>
            </a:r>
            <a:r>
              <a:rPr lang="zh-CN" altLang="en-US" dirty="0"/>
              <a:t>编辑器都支持内嵌</a:t>
            </a:r>
            <a:r>
              <a:rPr lang="en-US" altLang="zh-CN" dirty="0"/>
              <a:t>Mermaid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endParaRPr lang="en-US" altLang="zh-CN" dirty="0"/>
          </a:p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dirty="0"/>
              <a:t>在</a:t>
            </a:r>
            <a:r>
              <a:rPr lang="en-US" altLang="zh-CN" dirty="0"/>
              <a:t>Markdown</a:t>
            </a:r>
            <a:r>
              <a:rPr lang="zh-CN" altLang="en-US" dirty="0"/>
              <a:t>中使用</a:t>
            </a:r>
            <a:r>
              <a:rPr lang="en-US" altLang="zh-CN" dirty="0"/>
              <a:t>Mermaid</a:t>
            </a:r>
            <a:r>
              <a:rPr lang="zh-CN" altLang="en-US" dirty="0"/>
              <a:t>，需要以</a:t>
            </a:r>
            <a:r>
              <a:rPr lang="en-US" altLang="zh-CN" dirty="0">
                <a:solidFill>
                  <a:srgbClr val="FF0000"/>
                </a:solidFill>
              </a:rPr>
              <a:t>```mermaid ```</a:t>
            </a:r>
            <a:r>
              <a:rPr lang="zh-CN" altLang="en-US" dirty="0"/>
              <a:t>包括绘图内容。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Mermaid</a:t>
            </a:r>
            <a:r>
              <a:rPr lang="zh-CN" altLang="en-US" dirty="0"/>
              <a:t>绘图</a:t>
            </a:r>
            <a:endParaRPr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5293360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sz="2400" b="1" dirty="0"/>
              <a:t>流程图</a:t>
            </a:r>
            <a:endParaRPr lang="en-US" altLang="zh-CN" sz="2400" b="1" dirty="0"/>
          </a:p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endParaRPr sz="24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Mermaid</a:t>
            </a:r>
            <a:r>
              <a:rPr lang="zh-CN" altLang="en-US" dirty="0"/>
              <a:t>绘图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35DABC-C6D8-40C8-8137-54EF5A02E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7" y="2137752"/>
            <a:ext cx="3296110" cy="3762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272E70-2829-4509-93A2-E7B253F3F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31" y="1458219"/>
            <a:ext cx="3528466" cy="51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38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5293360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sz="2400" b="1" dirty="0"/>
              <a:t>流程图</a:t>
            </a:r>
            <a:endParaRPr lang="en-US" altLang="zh-CN" sz="2400" b="1" dirty="0"/>
          </a:p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endParaRPr sz="24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Mermaid</a:t>
            </a:r>
            <a:r>
              <a:rPr lang="zh-CN" altLang="en-US" dirty="0"/>
              <a:t>绘图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50743A-D87A-4553-88F8-211DBC18A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0" y="1446388"/>
            <a:ext cx="3052252" cy="47604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508BD6-F75A-4EB7-8DEC-33773656F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10" y="2457041"/>
            <a:ext cx="373432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94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5293360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sz="2400" b="1" dirty="0"/>
              <a:t>时序图</a:t>
            </a:r>
            <a:endParaRPr sz="24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Mermaid</a:t>
            </a:r>
            <a:r>
              <a:rPr lang="zh-CN" altLang="en-US" dirty="0"/>
              <a:t>绘图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5EE7DE-1AAE-49B7-B7CB-0D9C95A9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27" y="2194560"/>
            <a:ext cx="4198904" cy="3776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B10DF3-E944-49B3-9380-32D41DD8B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39" y="1165152"/>
            <a:ext cx="4716038" cy="51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0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5293360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sz="2400" b="1" dirty="0"/>
              <a:t>类图</a:t>
            </a:r>
            <a:endParaRPr lang="en-US" altLang="zh-CN" sz="2400" b="1" dirty="0"/>
          </a:p>
          <a:p>
            <a:pPr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dirty="0"/>
              <a:t>                        类符号含义                                                       关系符号含义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Mermaid</a:t>
            </a:r>
            <a:r>
              <a:rPr lang="zh-CN" altLang="en-US" dirty="0"/>
              <a:t>绘图</a:t>
            </a:r>
            <a:endParaRPr lang="en-US" altLang="zh-CN" dirty="0"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85492CCF-FB15-453B-8DD9-C848A05F1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737532"/>
              </p:ext>
            </p:extLst>
          </p:nvPr>
        </p:nvGraphicFramePr>
        <p:xfrm>
          <a:off x="1442114" y="2501381"/>
          <a:ext cx="308832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825">
                  <a:extLst>
                    <a:ext uri="{9D8B030D-6E8A-4147-A177-3AD203B41FA5}">
                      <a16:colId xmlns:a16="http://schemas.microsoft.com/office/drawing/2014/main" val="675078769"/>
                    </a:ext>
                  </a:extLst>
                </a:gridCol>
                <a:gridCol w="2219498">
                  <a:extLst>
                    <a:ext uri="{9D8B030D-6E8A-4147-A177-3AD203B41FA5}">
                      <a16:colId xmlns:a16="http://schemas.microsoft.com/office/drawing/2014/main" val="4263312323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447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Public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15044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Private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6571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altLang="zh-CN" dirty="0"/>
                        <a:t>#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Protect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2157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Package/Internal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69185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altLang="zh-CN" dirty="0"/>
                        <a:t>*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抽象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8648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静态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30429"/>
                  </a:ext>
                </a:extLst>
              </a:tr>
            </a:tbl>
          </a:graphicData>
        </a:graphic>
      </p:graphicFrame>
      <p:graphicFrame>
        <p:nvGraphicFramePr>
          <p:cNvPr id="8" name="表格 3">
            <a:extLst>
              <a:ext uri="{FF2B5EF4-FFF2-40B4-BE49-F238E27FC236}">
                <a16:creationId xmlns:a16="http://schemas.microsoft.com/office/drawing/2014/main" id="{24F07285-EBEC-4F53-BAA6-07D86B0D3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5667"/>
              </p:ext>
            </p:extLst>
          </p:nvPr>
        </p:nvGraphicFramePr>
        <p:xfrm>
          <a:off x="6839844" y="2501381"/>
          <a:ext cx="3088323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825">
                  <a:extLst>
                    <a:ext uri="{9D8B030D-6E8A-4147-A177-3AD203B41FA5}">
                      <a16:colId xmlns:a16="http://schemas.microsoft.com/office/drawing/2014/main" val="675078769"/>
                    </a:ext>
                  </a:extLst>
                </a:gridCol>
                <a:gridCol w="2219498">
                  <a:extLst>
                    <a:ext uri="{9D8B030D-6E8A-4147-A177-3AD203B41FA5}">
                      <a16:colId xmlns:a16="http://schemas.microsoft.com/office/drawing/2014/main" val="4263312323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r>
                        <a:rPr lang="zh-CN" altLang="en-US" dirty="0"/>
                        <a:t>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447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&lt;|--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继承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15044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altLang="zh-CN" dirty="0"/>
                        <a:t>*--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组合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6571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altLang="zh-CN" dirty="0"/>
                        <a:t>o--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聚合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2157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--&gt;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关联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69185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..&gt;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依赖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48648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..|&gt;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38592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连接（实线）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3042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连接（虚线）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235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13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5293360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sz="2400" b="1" dirty="0"/>
              <a:t>类图</a:t>
            </a:r>
            <a:endParaRPr lang="en-US" altLang="zh-CN" sz="2400" b="1" dirty="0"/>
          </a:p>
          <a:p>
            <a:pPr>
              <a:lnSpc>
                <a:spcPct val="140000"/>
              </a:lnSpc>
              <a:buClrTx/>
              <a:buSzTx/>
              <a:buFont typeface="Wingdings" panose="05000000000000000000" charset="0"/>
            </a:pP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Mermaid</a:t>
            </a:r>
            <a:r>
              <a:rPr lang="zh-CN" altLang="en-US" dirty="0"/>
              <a:t>绘图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43EEE-54A6-4CA1-ACE5-20B6F5991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39" y="1485355"/>
            <a:ext cx="3144844" cy="4741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E55D43-4C63-4376-95A7-9FFDEDD7A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45" y="1995055"/>
            <a:ext cx="5727215" cy="35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4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Markdown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275" y="1209675"/>
            <a:ext cx="11591925" cy="5293360"/>
          </a:xfrm>
        </p:spPr>
        <p:txBody>
          <a:bodyPr/>
          <a:lstStyle/>
          <a:p>
            <a:pPr algn="l">
              <a:lnSpc>
                <a:spcPct val="140000"/>
              </a:lnSpc>
              <a:buClrTx/>
              <a:buSzTx/>
              <a:buFont typeface="Wingdings" panose="05000000000000000000" charset="0"/>
            </a:pPr>
            <a:r>
              <a:rPr lang="zh-CN" altLang="en-US" sz="2400" b="1" dirty="0"/>
              <a:t>状态图</a:t>
            </a:r>
            <a:endParaRPr lang="en-US" altLang="zh-CN" sz="2400" b="1" dirty="0"/>
          </a:p>
          <a:p>
            <a:pPr>
              <a:lnSpc>
                <a:spcPct val="140000"/>
              </a:lnSpc>
              <a:buClrTx/>
              <a:buSzTx/>
              <a:buFont typeface="Wingdings" panose="05000000000000000000" charset="0"/>
            </a:pP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Mermaid</a:t>
            </a:r>
            <a:r>
              <a:rPr lang="zh-CN" altLang="en-US" dirty="0"/>
              <a:t>绘图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A228AB-81C4-4978-A05E-028A64AC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26" y="2510173"/>
            <a:ext cx="3439005" cy="24958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598391-771E-4608-9FCB-D583CE248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1280159"/>
            <a:ext cx="2921986" cy="48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18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564" y="949036"/>
            <a:ext cx="11591636" cy="5751021"/>
          </a:xfrm>
        </p:spPr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是一种</a:t>
            </a:r>
            <a:r>
              <a:rPr lang="zh-CN" altLang="en-US" dirty="0">
                <a:solidFill>
                  <a:srgbClr val="FF0000"/>
                </a:solidFill>
              </a:rPr>
              <a:t>轻量级标记语言</a:t>
            </a:r>
            <a:r>
              <a:rPr lang="zh-CN" altLang="en-US" dirty="0"/>
              <a:t>，由约翰</a:t>
            </a:r>
            <a:r>
              <a:rPr lang="en-US" altLang="zh-CN" dirty="0"/>
              <a:t>.</a:t>
            </a:r>
            <a:r>
              <a:rPr lang="zh-CN" altLang="en-US" dirty="0"/>
              <a:t>格鲁伯创造于</a:t>
            </a:r>
            <a:r>
              <a:rPr lang="en-US" altLang="zh-CN" dirty="0"/>
              <a:t>2004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zh-CN" altLang="en-US" dirty="0"/>
              <a:t>它允许人们使用易读易写的</a:t>
            </a:r>
            <a:r>
              <a:rPr lang="zh-CN" altLang="en-US" dirty="0">
                <a:solidFill>
                  <a:srgbClr val="FF0000"/>
                </a:solidFill>
              </a:rPr>
              <a:t>纯文本格式</a:t>
            </a:r>
            <a:r>
              <a:rPr lang="zh-CN" altLang="en-US" dirty="0"/>
              <a:t>编写文档，然后转换成有效的</a:t>
            </a:r>
            <a:r>
              <a:rPr lang="en-US" altLang="zh-CN" dirty="0"/>
              <a:t>HTML</a:t>
            </a:r>
            <a:r>
              <a:rPr lang="zh-CN" altLang="en-US" dirty="0"/>
              <a:t>文档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Markdown</a:t>
            </a:r>
            <a:r>
              <a:rPr lang="zh-CN" altLang="en-US" dirty="0"/>
              <a:t>被广泛用于各类</a:t>
            </a:r>
            <a:r>
              <a:rPr lang="en-US" altLang="zh-CN" dirty="0"/>
              <a:t>Blog</a:t>
            </a:r>
            <a:r>
              <a:rPr lang="zh-CN" altLang="en-US" dirty="0"/>
              <a:t>、</a:t>
            </a:r>
            <a:r>
              <a:rPr lang="en-US" altLang="zh-CN" dirty="0"/>
              <a:t>CMS</a:t>
            </a:r>
            <a:r>
              <a:rPr lang="zh-CN" altLang="en-US" dirty="0"/>
              <a:t>、代码托管、在线文档等网站</a:t>
            </a:r>
            <a:endParaRPr lang="en-US" altLang="zh-CN" dirty="0"/>
          </a:p>
          <a:p>
            <a:r>
              <a:rPr lang="zh-CN" altLang="en-US" dirty="0"/>
              <a:t>如</a:t>
            </a:r>
            <a:r>
              <a:rPr lang="en-US" altLang="zh-CN" dirty="0" err="1"/>
              <a:t>Wordpress</a:t>
            </a:r>
            <a:r>
              <a:rPr lang="zh-CN" altLang="en-US" dirty="0"/>
              <a:t>、</a:t>
            </a:r>
            <a:r>
              <a:rPr lang="en-US" altLang="zh-CN" dirty="0"/>
              <a:t>GitHub</a:t>
            </a:r>
            <a:r>
              <a:rPr lang="zh-CN" altLang="en-US" dirty="0"/>
              <a:t>、简书等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2012</a:t>
            </a:r>
            <a:r>
              <a:rPr lang="zh-CN" altLang="en-US" dirty="0"/>
              <a:t>年开始，</a:t>
            </a:r>
            <a:r>
              <a:rPr lang="en-US" altLang="zh-CN" i="0" dirty="0">
                <a:solidFill>
                  <a:srgbClr val="202122"/>
                </a:solidFill>
                <a:effectLst/>
              </a:rPr>
              <a:t>Jeff Atwood</a:t>
            </a:r>
            <a:r>
              <a:rPr lang="zh-CN" altLang="en-US" i="0" dirty="0">
                <a:solidFill>
                  <a:srgbClr val="202122"/>
                </a:solidFill>
                <a:effectLst/>
              </a:rPr>
              <a:t>和</a:t>
            </a:r>
            <a:r>
              <a:rPr lang="en-US" altLang="zh-CN" i="0" dirty="0">
                <a:solidFill>
                  <a:srgbClr val="202122"/>
                </a:solidFill>
                <a:effectLst/>
              </a:rPr>
              <a:t>John MacFarlane</a:t>
            </a:r>
            <a:r>
              <a:rPr lang="zh-CN" altLang="en-US" i="0" dirty="0">
                <a:solidFill>
                  <a:srgbClr val="202122"/>
                </a:solidFill>
                <a:effectLst/>
              </a:rPr>
              <a:t>等人启动了</a:t>
            </a:r>
            <a:r>
              <a:rPr lang="en-US" altLang="zh-CN" i="0" dirty="0">
                <a:solidFill>
                  <a:srgbClr val="202122"/>
                </a:solidFill>
                <a:effectLst/>
              </a:rPr>
              <a:t>Markdown</a:t>
            </a:r>
            <a:r>
              <a:rPr lang="zh-CN" altLang="en-US" i="0" dirty="0">
                <a:solidFill>
                  <a:srgbClr val="202122"/>
                </a:solidFill>
                <a:effectLst/>
              </a:rPr>
              <a:t>的标准化工作，该标准被称为</a:t>
            </a:r>
            <a:r>
              <a:rPr lang="en-US" altLang="zh-CN" dirty="0" err="1"/>
              <a:t>CommonMark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年，</a:t>
            </a:r>
            <a:r>
              <a:rPr lang="en-US" altLang="zh-CN" dirty="0"/>
              <a:t>GitHub</a:t>
            </a:r>
            <a:r>
              <a:rPr lang="zh-CN" altLang="en-US" dirty="0"/>
              <a:t>发布了基于</a:t>
            </a:r>
            <a:r>
              <a:rPr lang="en-US" altLang="zh-CN" dirty="0" err="1"/>
              <a:t>CommonMark</a:t>
            </a:r>
            <a:r>
              <a:rPr lang="zh-CN" altLang="en-US" dirty="0"/>
              <a:t>的</a:t>
            </a:r>
            <a:r>
              <a:rPr lang="en-US" altLang="zh-CN" dirty="0"/>
              <a:t>GitHub Flavored Markdown</a:t>
            </a:r>
            <a:r>
              <a:rPr lang="zh-CN" altLang="en-US" dirty="0"/>
              <a:t>（</a:t>
            </a:r>
            <a:r>
              <a:rPr lang="en-US" altLang="zh-CN" dirty="0"/>
              <a:t>GFM</a:t>
            </a:r>
            <a:r>
              <a:rPr lang="zh-CN" altLang="en-US" dirty="0"/>
              <a:t>）的正式规范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86A30A9-2C88-47EC-AB27-E86ED9BC2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Markdown</a:t>
            </a:r>
            <a:endParaRPr lang="zh-CN" altLang="en-US" dirty="0"/>
          </a:p>
        </p:txBody>
      </p:sp>
      <p:sp>
        <p:nvSpPr>
          <p:cNvPr id="63" name="文本占位符 57"/>
          <p:cNvSpPr>
            <a:spLocks noGrp="1"/>
          </p:cNvSpPr>
          <p:nvPr/>
        </p:nvSpPr>
        <p:spPr>
          <a:xfrm>
            <a:off x="1701800" y="3780790"/>
            <a:ext cx="10185400" cy="272224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  <a:buClrTx/>
              <a:buSzTx/>
            </a:pPr>
            <a:endParaRPr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66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564" y="949036"/>
            <a:ext cx="11591636" cy="5751021"/>
          </a:xfrm>
        </p:spPr>
        <p:txBody>
          <a:bodyPr/>
          <a:lstStyle/>
          <a:p>
            <a:r>
              <a:rPr lang="en-US" altLang="zh-CN" b="1" dirty="0"/>
              <a:t>Markdown</a:t>
            </a:r>
            <a:r>
              <a:rPr lang="zh-CN" altLang="en-US" b="1" dirty="0"/>
              <a:t>优点：</a:t>
            </a:r>
            <a:endParaRPr lang="en-US" altLang="zh-CN" b="1" dirty="0"/>
          </a:p>
          <a:p>
            <a:r>
              <a:rPr lang="zh-CN" altLang="en-US" dirty="0"/>
              <a:t>语法简单，易于阅读和编写</a:t>
            </a:r>
            <a:endParaRPr lang="en-US" altLang="zh-CN" dirty="0"/>
          </a:p>
          <a:p>
            <a:r>
              <a:rPr lang="zh-CN" altLang="en-US" dirty="0"/>
              <a:t>纯文本格式，对版本控制及比较友好</a:t>
            </a:r>
            <a:endParaRPr lang="en-US" altLang="zh-CN" dirty="0"/>
          </a:p>
          <a:p>
            <a:r>
              <a:rPr lang="zh-CN" altLang="en-US" dirty="0"/>
              <a:t>支持插入图片、数学公式、表格等</a:t>
            </a:r>
            <a:endParaRPr lang="en-US" altLang="zh-CN" dirty="0"/>
          </a:p>
          <a:p>
            <a:r>
              <a:rPr lang="zh-CN" altLang="en-US" dirty="0"/>
              <a:t>可以方便地转换为</a:t>
            </a:r>
            <a:r>
              <a:rPr lang="en-US" altLang="zh-CN" dirty="0"/>
              <a:t>PDF</a:t>
            </a:r>
            <a:r>
              <a:rPr lang="zh-CN" altLang="en-US" dirty="0"/>
              <a:t>、</a:t>
            </a:r>
            <a:r>
              <a:rPr lang="en-US" altLang="zh-CN" dirty="0"/>
              <a:t>HTML</a:t>
            </a:r>
            <a:r>
              <a:rPr lang="zh-CN" altLang="en-US" dirty="0"/>
              <a:t>等格式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HTML</a:t>
            </a:r>
            <a:r>
              <a:rPr lang="zh-CN" altLang="en-US" dirty="0"/>
              <a:t>有较好的亲和性，可以内嵌</a:t>
            </a:r>
            <a:r>
              <a:rPr lang="en-US" altLang="zh-CN" dirty="0"/>
              <a:t>HTML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86A30A9-2C88-47EC-AB27-E86ED9BC2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Markdown</a:t>
            </a:r>
            <a:endParaRPr lang="zh-CN" altLang="en-US" dirty="0"/>
          </a:p>
        </p:txBody>
      </p:sp>
      <p:sp>
        <p:nvSpPr>
          <p:cNvPr id="63" name="文本占位符 57"/>
          <p:cNvSpPr>
            <a:spLocks noGrp="1"/>
          </p:cNvSpPr>
          <p:nvPr/>
        </p:nvSpPr>
        <p:spPr>
          <a:xfrm>
            <a:off x="1701800" y="3780790"/>
            <a:ext cx="10185400" cy="272224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  <a:buClrTx/>
              <a:buSzTx/>
            </a:pPr>
            <a:endParaRPr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0"/>
          </p:nvPr>
        </p:nvSpPr>
        <p:spPr>
          <a:xfrm>
            <a:off x="295564" y="949036"/>
            <a:ext cx="11591636" cy="5751021"/>
          </a:xfrm>
        </p:spPr>
        <p:txBody>
          <a:bodyPr/>
          <a:lstStyle/>
          <a:p>
            <a:r>
              <a:rPr lang="en-US" altLang="zh-CN" b="1" dirty="0"/>
              <a:t>Markdown</a:t>
            </a:r>
            <a:r>
              <a:rPr lang="zh-CN" altLang="en-US" b="1" dirty="0"/>
              <a:t>缺点：</a:t>
            </a:r>
            <a:endParaRPr lang="en-US" altLang="zh-CN" b="1" dirty="0"/>
          </a:p>
          <a:p>
            <a:r>
              <a:rPr lang="zh-CN" altLang="en-US" dirty="0"/>
              <a:t>编辑器对语法支持不一，有各种扩展语法，存在不兼容的问题</a:t>
            </a:r>
            <a:endParaRPr lang="en-US" altLang="zh-CN" dirty="0"/>
          </a:p>
          <a:p>
            <a:r>
              <a:rPr lang="zh-CN" altLang="en-US" dirty="0"/>
              <a:t>编辑器呈现效果不一，不同编辑器对文档渲染有差异</a:t>
            </a:r>
            <a:endParaRPr lang="en-US" altLang="zh-CN" dirty="0"/>
          </a:p>
          <a:p>
            <a:r>
              <a:rPr lang="zh-CN" altLang="en-US" dirty="0"/>
              <a:t>表现能力一般，无法实现复杂的页面布局和样式控制</a:t>
            </a:r>
            <a:endParaRPr lang="en-US" altLang="zh-CN" dirty="0"/>
          </a:p>
          <a:p>
            <a:r>
              <a:rPr lang="zh-CN" altLang="en-US" dirty="0"/>
              <a:t>无法像</a:t>
            </a:r>
            <a:r>
              <a:rPr lang="en-US" altLang="zh-CN" dirty="0"/>
              <a:t>Word</a:t>
            </a:r>
            <a:r>
              <a:rPr lang="zh-CN" altLang="en-US" dirty="0"/>
              <a:t>一样内嵌</a:t>
            </a:r>
            <a:r>
              <a:rPr lang="en-US" altLang="zh-CN" dirty="0"/>
              <a:t>Excel</a:t>
            </a:r>
            <a:r>
              <a:rPr lang="zh-CN" altLang="en-US" dirty="0"/>
              <a:t>、</a:t>
            </a:r>
            <a:r>
              <a:rPr lang="en-US" altLang="zh-CN" dirty="0"/>
              <a:t>Visio</a:t>
            </a:r>
            <a:r>
              <a:rPr lang="zh-CN" altLang="en-US" dirty="0"/>
              <a:t>等内容</a:t>
            </a:r>
            <a:endParaRPr lang="en-US" altLang="zh-CN" dirty="0"/>
          </a:p>
          <a:p>
            <a:r>
              <a:rPr lang="en-US" altLang="zh-CN" dirty="0"/>
              <a:t>md</a:t>
            </a:r>
            <a:r>
              <a:rPr lang="zh-CN" altLang="en-US" dirty="0"/>
              <a:t>文件中无法包含图片、文件资源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86A30A9-2C88-47EC-AB27-E86ED9BC2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Markdown</a:t>
            </a:r>
            <a:endParaRPr lang="zh-CN" altLang="en-US" dirty="0"/>
          </a:p>
        </p:txBody>
      </p:sp>
      <p:sp>
        <p:nvSpPr>
          <p:cNvPr id="63" name="文本占位符 57"/>
          <p:cNvSpPr>
            <a:spLocks noGrp="1"/>
          </p:cNvSpPr>
          <p:nvPr/>
        </p:nvSpPr>
        <p:spPr>
          <a:xfrm>
            <a:off x="1701800" y="3780790"/>
            <a:ext cx="10185400" cy="272224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  <a:buClrTx/>
              <a:buSzTx/>
            </a:pPr>
            <a:endParaRPr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49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编辑器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931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占位符 5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Markdown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编辑器</a:t>
            </a:r>
            <a:endParaRPr lang="zh-CN" altLang="en-US" dirty="0"/>
          </a:p>
        </p:txBody>
      </p:sp>
      <p:sp>
        <p:nvSpPr>
          <p:cNvPr id="63" name="文本占位符 57"/>
          <p:cNvSpPr>
            <a:spLocks noGrp="1"/>
          </p:cNvSpPr>
          <p:nvPr/>
        </p:nvSpPr>
        <p:spPr>
          <a:xfrm>
            <a:off x="295564" y="1161504"/>
            <a:ext cx="10185400" cy="538370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现在网上有各种各样</a:t>
            </a: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Markdown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编辑器，比较推荐的是：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</a:pPr>
            <a:r>
              <a:rPr lang="en-US" altLang="zh-CN" sz="1800" b="1" dirty="0" err="1"/>
              <a:t>Typora</a:t>
            </a:r>
            <a:endParaRPr lang="en-US" altLang="zh-CN" sz="1800" b="1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1800" dirty="0"/>
              <a:t>简洁的</a:t>
            </a:r>
            <a:r>
              <a:rPr lang="en-US" altLang="zh-CN" sz="1800" dirty="0"/>
              <a:t>Markdown</a:t>
            </a:r>
            <a:r>
              <a:rPr lang="zh-CN" altLang="en-US" sz="1800" dirty="0"/>
              <a:t>编辑器，合并了编辑器和预览窗口，支持</a:t>
            </a:r>
            <a:r>
              <a:rPr lang="en-US" altLang="zh-CN" sz="1800" dirty="0"/>
              <a:t>Mermaid</a:t>
            </a:r>
            <a:r>
              <a:rPr lang="zh-CN" altLang="en-US" sz="1800" dirty="0"/>
              <a:t>绘图、自动生成目录。</a:t>
            </a:r>
            <a:endParaRPr lang="en-US" altLang="zh-CN" sz="1800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1800" dirty="0"/>
              <a:t>支持导出多种文件格式。</a:t>
            </a:r>
            <a:endParaRPr lang="en-US" altLang="zh-CN" sz="1800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en-US" altLang="zh-CN" sz="1800" b="1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VScode</a:t>
            </a:r>
            <a:r>
              <a:rPr lang="en-US" altLang="zh-CN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+ </a:t>
            </a:r>
            <a:r>
              <a:rPr lang="zh-CN" altLang="en-US" sz="1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插件</a:t>
            </a:r>
            <a:endParaRPr lang="en-US" altLang="zh-CN" sz="1800" b="1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en-US" altLang="zh-CN" sz="1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VSCode</a:t>
            </a:r>
            <a:r>
              <a:rPr lang="zh-CN" altLang="en-US" sz="1800" dirty="0"/>
              <a:t>内置对</a:t>
            </a:r>
            <a:r>
              <a:rPr lang="en-US" altLang="zh-CN" sz="1800" dirty="0"/>
              <a:t>Markdown</a:t>
            </a:r>
            <a:r>
              <a:rPr lang="zh-CN" altLang="en-US" sz="1800" dirty="0"/>
              <a:t>的支持，但如果需要一些扩展特性，如</a:t>
            </a:r>
            <a:r>
              <a:rPr lang="en-US" altLang="zh-CN" sz="1800" dirty="0"/>
              <a:t>Mermaid</a:t>
            </a:r>
            <a:r>
              <a:rPr lang="zh-CN" altLang="en-US" sz="1800" dirty="0"/>
              <a:t>、自动生成目录、导出文件等，需要下载额外插件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</a:pPr>
            <a:r>
              <a:rPr lang="en-US" altLang="zh-CN" sz="1800" b="1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Noteable</a:t>
            </a:r>
            <a:b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1800" dirty="0"/>
              <a:t>一款免费的</a:t>
            </a:r>
            <a:r>
              <a:rPr lang="en-US" altLang="zh-CN" sz="1800" dirty="0"/>
              <a:t>Markdown</a:t>
            </a:r>
            <a:r>
              <a:rPr lang="zh-CN" altLang="en-US" sz="1800" dirty="0"/>
              <a:t>编辑器，支持的功能几乎与</a:t>
            </a:r>
            <a:r>
              <a:rPr lang="en-US" altLang="zh-CN" sz="1800" dirty="0" err="1"/>
              <a:t>Typora</a:t>
            </a:r>
            <a:r>
              <a:rPr lang="zh-CN" altLang="en-US" sz="1800" dirty="0"/>
              <a:t>相同，自带文档管理功能</a:t>
            </a:r>
            <a:endPara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</a:pPr>
            <a:r>
              <a:rPr lang="zh-CN" altLang="en-US" sz="1800" dirty="0"/>
              <a:t>更多编辑器可以参考：</a:t>
            </a:r>
            <a:endParaRPr lang="en-US" altLang="zh-CN" sz="1800" dirty="0"/>
          </a:p>
          <a:p>
            <a:pPr algn="l">
              <a:lnSpc>
                <a:spcPct val="140000"/>
              </a:lnSpc>
              <a:buClrTx/>
              <a:buSzTx/>
            </a:pPr>
            <a:r>
              <a:rPr lang="en-US" altLang="zh-CN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https://zhuanlan.zhihu.com/p/208791140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Markdown</a:t>
            </a:r>
            <a:r>
              <a:rPr lang="zh-CN" altLang="en-US" dirty="0"/>
              <a:t>语法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lIns="91440" tIns="45720" rIns="91440" bIns="45720" anchor="ctr">
        <a:normAutofit/>
      </a:bodyPr>
      <a:lstStyle>
        <a:defPPr algn="ctr">
          <a:defRPr sz="200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lIns="91440" tIns="45720" rIns="91440" bIns="45720" anchor="ctr">
        <a:normAutofit/>
      </a:bodyPr>
      <a:lstStyle>
        <a:defPPr algn="ctr">
          <a:defRPr sz="200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lIns="91440" tIns="45720" rIns="91440" bIns="45720" anchor="ctr">
        <a:normAutofit/>
      </a:bodyPr>
      <a:lstStyle>
        <a:defPPr algn="ctr">
          <a:defRPr sz="200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lIns="91440" tIns="45720" rIns="91440" bIns="45720" anchor="ctr">
        <a:normAutofit/>
      </a:bodyPr>
      <a:lstStyle>
        <a:defPPr algn="ctr">
          <a:defRPr sz="200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lIns="91440" tIns="45720" rIns="91440" bIns="45720" anchor="ctr">
        <a:normAutofit/>
      </a:bodyPr>
      <a:lstStyle>
        <a:defPPr algn="ctr">
          <a:defRPr sz="200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5288</TotalTime>
  <Words>968</Words>
  <Application>Microsoft Office PowerPoint</Application>
  <PresentationFormat>宽屏</PresentationFormat>
  <Paragraphs>171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等线</vt:lpstr>
      <vt:lpstr>方正兰亭纤黑简体</vt:lpstr>
      <vt:lpstr>微软雅黑</vt:lpstr>
      <vt:lpstr>微软雅黑 Light</vt:lpstr>
      <vt:lpstr>Arial</vt:lpstr>
      <vt:lpstr>Wingdings</vt:lpstr>
      <vt:lpstr>Office 主题​​</vt:lpstr>
      <vt:lpstr>2_Office 主题​​</vt:lpstr>
      <vt:lpstr>3_Office 主题​​</vt:lpstr>
      <vt:lpstr>13_Office 主题​​</vt:lpstr>
      <vt:lpstr>14_Office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10938</dc:creator>
  <cp:lastModifiedBy>邹俊龙</cp:lastModifiedBy>
  <cp:revision>258</cp:revision>
  <dcterms:created xsi:type="dcterms:W3CDTF">2019-06-12T02:22:00Z</dcterms:created>
  <dcterms:modified xsi:type="dcterms:W3CDTF">2021-08-24T12:51:51Z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